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49"/>
  </p:notesMasterIdLst>
  <p:handoutMasterIdLst>
    <p:handoutMasterId r:id="rId50"/>
  </p:handoutMasterIdLst>
  <p:sldIdLst>
    <p:sldId id="500" r:id="rId2"/>
    <p:sldId id="2086" r:id="rId3"/>
    <p:sldId id="2132" r:id="rId4"/>
    <p:sldId id="2133" r:id="rId5"/>
    <p:sldId id="2134" r:id="rId6"/>
    <p:sldId id="2100" r:id="rId7"/>
    <p:sldId id="2135" r:id="rId8"/>
    <p:sldId id="2130" r:id="rId9"/>
    <p:sldId id="2131" r:id="rId10"/>
    <p:sldId id="2136" r:id="rId11"/>
    <p:sldId id="2137" r:id="rId12"/>
    <p:sldId id="2138" r:id="rId13"/>
    <p:sldId id="2139" r:id="rId14"/>
    <p:sldId id="2140" r:id="rId15"/>
    <p:sldId id="2141" r:id="rId16"/>
    <p:sldId id="2142" r:id="rId17"/>
    <p:sldId id="2144" r:id="rId18"/>
    <p:sldId id="2145" r:id="rId19"/>
    <p:sldId id="2146" r:id="rId20"/>
    <p:sldId id="2147" r:id="rId21"/>
    <p:sldId id="2148" r:id="rId22"/>
    <p:sldId id="2149" r:id="rId23"/>
    <p:sldId id="2150" r:id="rId24"/>
    <p:sldId id="2151" r:id="rId25"/>
    <p:sldId id="2153" r:id="rId26"/>
    <p:sldId id="2152" r:id="rId27"/>
    <p:sldId id="2154" r:id="rId28"/>
    <p:sldId id="2155" r:id="rId29"/>
    <p:sldId id="2156" r:id="rId30"/>
    <p:sldId id="2157" r:id="rId31"/>
    <p:sldId id="2158" r:id="rId32"/>
    <p:sldId id="2098" r:id="rId33"/>
    <p:sldId id="2104" r:id="rId34"/>
    <p:sldId id="2106" r:id="rId35"/>
    <p:sldId id="2112" r:id="rId36"/>
    <p:sldId id="2113" r:id="rId37"/>
    <p:sldId id="2121" r:id="rId38"/>
    <p:sldId id="2117" r:id="rId39"/>
    <p:sldId id="2159" r:id="rId40"/>
    <p:sldId id="2108" r:id="rId41"/>
    <p:sldId id="2105" r:id="rId42"/>
    <p:sldId id="2124" r:id="rId43"/>
    <p:sldId id="2125" r:id="rId44"/>
    <p:sldId id="2127" r:id="rId45"/>
    <p:sldId id="2129" r:id="rId46"/>
    <p:sldId id="2103" r:id="rId47"/>
    <p:sldId id="321" r:id="rId48"/>
  </p:sldIdLst>
  <p:sldSz cx="9144000" cy="6858000" type="screen4x3"/>
  <p:notesSz cx="6797675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FFFF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60" autoAdjust="0"/>
    <p:restoredTop sz="94660"/>
  </p:normalViewPr>
  <p:slideViewPr>
    <p:cSldViewPr>
      <p:cViewPr varScale="1">
        <p:scale>
          <a:sx n="152" d="100"/>
          <a:sy n="152" d="100"/>
        </p:scale>
        <p:origin x="1956" y="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70113DED-114F-47F8-92D1-D37E71A330F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45862" cy="49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034" tIns="46518" rIns="93034" bIns="46518" numCol="1" anchor="t" anchorCtr="0" compatLnSpc="1">
            <a:prstTxWarp prst="textNoShape">
              <a:avLst/>
            </a:prstTxWarp>
          </a:bodyPr>
          <a:lstStyle>
            <a:lvl1pPr defTabSz="929619">
              <a:defRPr sz="1200"/>
            </a:lvl1pPr>
          </a:lstStyle>
          <a:p>
            <a:endParaRPr lang="cs-CZ" altLang="cs-CZ" dirty="0"/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A1A88786-E2EC-4939-AF47-82396BF4889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95" y="2"/>
            <a:ext cx="2945862" cy="49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034" tIns="46518" rIns="93034" bIns="46518" numCol="1" anchor="t" anchorCtr="0" compatLnSpc="1">
            <a:prstTxWarp prst="textNoShape">
              <a:avLst/>
            </a:prstTxWarp>
          </a:bodyPr>
          <a:lstStyle>
            <a:lvl1pPr algn="r" defTabSz="929619">
              <a:defRPr sz="1200"/>
            </a:lvl1pPr>
          </a:lstStyle>
          <a:p>
            <a:fld id="{DEF7F8BF-F95F-481A-9D3B-670E847EDA4F}" type="datetimeFigureOut">
              <a:rPr lang="cs-CZ" altLang="cs-CZ"/>
              <a:pPr/>
              <a:t>23.03.2026</a:t>
            </a:fld>
            <a:endParaRPr lang="cs-CZ" altLang="cs-CZ" dirty="0"/>
          </a:p>
        </p:txBody>
      </p:sp>
      <p:sp>
        <p:nvSpPr>
          <p:cNvPr id="48132" name="Rectangle 4">
            <a:extLst>
              <a:ext uri="{FF2B5EF4-FFF2-40B4-BE49-F238E27FC236}">
                <a16:creationId xmlns:a16="http://schemas.microsoft.com/office/drawing/2014/main" id="{C7039A7B-51A5-4FA1-86AC-622B86148E2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7766"/>
            <a:ext cx="2945862" cy="49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034" tIns="46518" rIns="93034" bIns="46518" numCol="1" anchor="b" anchorCtr="0" compatLnSpc="1">
            <a:prstTxWarp prst="textNoShape">
              <a:avLst/>
            </a:prstTxWarp>
          </a:bodyPr>
          <a:lstStyle>
            <a:lvl1pPr defTabSz="929619">
              <a:defRPr sz="1200"/>
            </a:lvl1pPr>
          </a:lstStyle>
          <a:p>
            <a:endParaRPr lang="cs-CZ" altLang="cs-CZ" dirty="0"/>
          </a:p>
        </p:txBody>
      </p:sp>
      <p:sp>
        <p:nvSpPr>
          <p:cNvPr id="48133" name="Rectangle 5">
            <a:extLst>
              <a:ext uri="{FF2B5EF4-FFF2-40B4-BE49-F238E27FC236}">
                <a16:creationId xmlns:a16="http://schemas.microsoft.com/office/drawing/2014/main" id="{2B0C3EC3-AD4C-437A-AF26-49DEADD3827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95" y="9427766"/>
            <a:ext cx="2945862" cy="49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034" tIns="46518" rIns="93034" bIns="46518" numCol="1" anchor="b" anchorCtr="0" compatLnSpc="1">
            <a:prstTxWarp prst="textNoShape">
              <a:avLst/>
            </a:prstTxWarp>
          </a:bodyPr>
          <a:lstStyle>
            <a:lvl1pPr algn="r" defTabSz="929619">
              <a:defRPr sz="1200"/>
            </a:lvl1pPr>
          </a:lstStyle>
          <a:p>
            <a:fld id="{1F3B2C78-4074-42E1-BF85-50E4180F2825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590BC84F-3A2C-41A9-BC34-0E0682517198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xfrm>
            <a:off x="0" y="2"/>
            <a:ext cx="2945862" cy="49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034" tIns="46518" rIns="93034" bIns="46518" numCol="1" anchor="t" anchorCtr="0" compatLnSpc="1">
            <a:prstTxWarp prst="textNoShape">
              <a:avLst/>
            </a:prstTxWarp>
          </a:bodyPr>
          <a:lstStyle>
            <a:lvl1pPr defTabSz="929619">
              <a:defRPr sz="1200"/>
            </a:lvl1pPr>
          </a:lstStyle>
          <a:p>
            <a:endParaRPr lang="cs-CZ" altLang="cs-CZ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A12AB77-6490-4C83-9411-D8DE3A205B02}"/>
              </a:ext>
            </a:extLst>
          </p:cNvPr>
          <p:cNvSpPr>
            <a:spLocks noGrp="1"/>
          </p:cNvSpPr>
          <p:nvPr>
            <p:ph type="dt" idx="1"/>
          </p:nvPr>
        </p:nvSpPr>
        <p:spPr bwMode="auto">
          <a:xfrm>
            <a:off x="3850295" y="2"/>
            <a:ext cx="2945862" cy="49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034" tIns="46518" rIns="93034" bIns="46518" numCol="1" anchor="t" anchorCtr="0" compatLnSpc="1">
            <a:prstTxWarp prst="textNoShape">
              <a:avLst/>
            </a:prstTxWarp>
          </a:bodyPr>
          <a:lstStyle>
            <a:lvl1pPr algn="r" defTabSz="929619">
              <a:defRPr sz="1200"/>
            </a:lvl1pPr>
          </a:lstStyle>
          <a:p>
            <a:fld id="{F148DA01-27C0-449E-975C-7C27E1A3AD18}" type="datetimeFigureOut">
              <a:rPr lang="cs-CZ" altLang="cs-CZ"/>
              <a:pPr/>
              <a:t>23.03.2026</a:t>
            </a:fld>
            <a:endParaRPr lang="cs-CZ" altLang="cs-CZ" dirty="0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808FE1EC-1328-4516-95CC-775CB2755B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2950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14" tIns="44108" rIns="88214" bIns="44108" rtlCol="0" anchor="ctr"/>
          <a:lstStyle/>
          <a:p>
            <a:pPr lvl="0"/>
            <a:endParaRPr lang="cs-CZ" noProof="0" dirty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EC247895-E08F-4743-BFCD-C63DD3ECF1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 bwMode="auto">
          <a:xfrm>
            <a:off x="679464" y="4716194"/>
            <a:ext cx="5438748" cy="446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034" tIns="46518" rIns="93034" bIns="465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CB5C0AE-7F14-4C2F-BF44-625A3923EBB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auto">
          <a:xfrm>
            <a:off x="0" y="9427766"/>
            <a:ext cx="2945862" cy="49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034" tIns="46518" rIns="93034" bIns="46518" numCol="1" anchor="b" anchorCtr="0" compatLnSpc="1">
            <a:prstTxWarp prst="textNoShape">
              <a:avLst/>
            </a:prstTxWarp>
          </a:bodyPr>
          <a:lstStyle>
            <a:lvl1pPr defTabSz="929619">
              <a:defRPr sz="1200"/>
            </a:lvl1pPr>
          </a:lstStyle>
          <a:p>
            <a:endParaRPr lang="cs-CZ" alt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4DEF301-1EC8-4907-B75E-6A1876CA80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3850295" y="9427766"/>
            <a:ext cx="2945862" cy="49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034" tIns="46518" rIns="93034" bIns="46518" numCol="1" anchor="b" anchorCtr="0" compatLnSpc="1">
            <a:prstTxWarp prst="textNoShape">
              <a:avLst/>
            </a:prstTxWarp>
          </a:bodyPr>
          <a:lstStyle>
            <a:lvl1pPr algn="r" defTabSz="929619">
              <a:defRPr sz="1200"/>
            </a:lvl1pPr>
          </a:lstStyle>
          <a:p>
            <a:fld id="{E8362041-A311-46AE-9657-11125E6B0DB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Zástupný symbol pro obrázek snímku 1">
            <a:extLst>
              <a:ext uri="{FF2B5EF4-FFF2-40B4-BE49-F238E27FC236}">
                <a16:creationId xmlns:a16="http://schemas.microsoft.com/office/drawing/2014/main" id="{F101C654-D545-4018-8762-B4DF0982A1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Zástupný symbol pro poznámky 2">
            <a:extLst>
              <a:ext uri="{FF2B5EF4-FFF2-40B4-BE49-F238E27FC236}">
                <a16:creationId xmlns:a16="http://schemas.microsoft.com/office/drawing/2014/main" id="{DDB6CB16-C472-4D5F-BA58-D35E58002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altLang="cs-CZ" dirty="0"/>
              <a:t>Ing. Petr Boháč, Požární bezpečnost staveb s.r.o., Plzeň</a:t>
            </a:r>
          </a:p>
        </p:txBody>
      </p:sp>
      <p:sp>
        <p:nvSpPr>
          <p:cNvPr id="123908" name="Zástupný symbol pro číslo snímku 3">
            <a:extLst>
              <a:ext uri="{FF2B5EF4-FFF2-40B4-BE49-F238E27FC236}">
                <a16:creationId xmlns:a16="http://schemas.microsoft.com/office/drawing/2014/main" id="{F364F509-348F-4997-983A-FA9D94467480}"/>
              </a:ext>
            </a:extLst>
          </p:cNvPr>
          <p:cNvSpPr txBox="1">
            <a:spLocks noGrp="1"/>
          </p:cNvSpPr>
          <p:nvPr/>
        </p:nvSpPr>
        <p:spPr bwMode="auto">
          <a:xfrm>
            <a:off x="3850294" y="9427766"/>
            <a:ext cx="2945862" cy="49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41" tIns="46522" rIns="93041" bIns="46522" anchor="b"/>
          <a:lstStyle>
            <a:lvl1pPr defTabSz="963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2638" indent="-300038" defTabSz="963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6500" indent="-242888" defTabSz="963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87513" indent="-241300" defTabSz="963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0113" indent="-241300" defTabSz="963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7313" indent="-2413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4513" indent="-2413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1713" indent="-2413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98913" indent="-2413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C47A655A-4B17-4408-A0F3-B50C8A5133CC}" type="slidenum">
              <a:rPr lang="cs-CZ" altLang="cs-CZ" sz="1200"/>
              <a:pPr algn="r" eaLnBrk="1" hangingPunct="1"/>
              <a:t>1</a:t>
            </a:fld>
            <a:endParaRPr lang="cs-CZ" altLang="cs-CZ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10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53135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11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38544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12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19287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13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19009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14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46575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15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49742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16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886930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17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2860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18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777752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19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173379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483910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20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858215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21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637739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22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698780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23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755582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24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848449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25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7286247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26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064473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27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832228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28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560267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29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9265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669012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30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987949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31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718818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32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001809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33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4391630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34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124753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35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097587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36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534437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37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903739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38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780242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39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24631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501422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40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904012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41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8744962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42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4793790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43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610827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44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154430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45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841880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46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40193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73847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883228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76291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554664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2041-A311-46AE-9657-11125E6B0DBD}" type="slidenum">
              <a:rPr lang="cs-CZ" altLang="cs-CZ" smtClean="0"/>
              <a:pPr/>
              <a:t>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21883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15">
            <a:extLst>
              <a:ext uri="{FF2B5EF4-FFF2-40B4-BE49-F238E27FC236}">
                <a16:creationId xmlns:a16="http://schemas.microsoft.com/office/drawing/2014/main" id="{638DFDEB-2630-448F-AC05-6F8012DB7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1428C-264B-49CF-8692-C5A6960A04F3}" type="datetime1">
              <a:rPr lang="cs-CZ"/>
              <a:pPr>
                <a:defRPr/>
              </a:pPr>
              <a:t>23.03.2026</a:t>
            </a:fld>
            <a:endParaRPr lang="cs-CZ" dirty="0"/>
          </a:p>
        </p:txBody>
      </p:sp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44B92865-DEB4-4449-AAA4-9BF990E33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6" name="Zástupný symbol pro číslo snímku 14">
            <a:extLst>
              <a:ext uri="{FF2B5EF4-FFF2-40B4-BE49-F238E27FC236}">
                <a16:creationId xmlns:a16="http://schemas.microsoft.com/office/drawing/2014/main" id="{8EC7A72C-ECD7-43FB-9216-655021A2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59E975-E295-4EAA-85D3-5CDAAF56B2E8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54615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15">
            <a:extLst>
              <a:ext uri="{FF2B5EF4-FFF2-40B4-BE49-F238E27FC236}">
                <a16:creationId xmlns:a16="http://schemas.microsoft.com/office/drawing/2014/main" id="{46DA4E85-A67F-4B4E-8BC7-12C6CEC74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011E5-9FA4-4024-BD5D-E6313989834B}" type="datetime1">
              <a:rPr lang="cs-CZ"/>
              <a:pPr>
                <a:defRPr/>
              </a:pPr>
              <a:t>23.03.2026</a:t>
            </a:fld>
            <a:endParaRPr lang="cs-CZ" dirty="0"/>
          </a:p>
        </p:txBody>
      </p:sp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E6C6F7D6-934E-4EA3-A671-77517A5A0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6" name="Zástupný symbol pro číslo snímku 14">
            <a:extLst>
              <a:ext uri="{FF2B5EF4-FFF2-40B4-BE49-F238E27FC236}">
                <a16:creationId xmlns:a16="http://schemas.microsoft.com/office/drawing/2014/main" id="{799B8C38-6E19-4454-9910-A99AFCDB5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939645-6B7E-4C6E-AB40-A661DB834D0C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39990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19900" y="457200"/>
            <a:ext cx="2171700" cy="56229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04800" y="457200"/>
            <a:ext cx="6362700" cy="56229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15">
            <a:extLst>
              <a:ext uri="{FF2B5EF4-FFF2-40B4-BE49-F238E27FC236}">
                <a16:creationId xmlns:a16="http://schemas.microsoft.com/office/drawing/2014/main" id="{8CE9EC25-3124-4682-ACCC-D090EBDD3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CFF86-71F1-4FA3-ACF8-0E311DAC7596}" type="datetime1">
              <a:rPr lang="cs-CZ"/>
              <a:pPr>
                <a:defRPr/>
              </a:pPr>
              <a:t>23.03.2026</a:t>
            </a:fld>
            <a:endParaRPr lang="cs-CZ" dirty="0"/>
          </a:p>
        </p:txBody>
      </p:sp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35CA588D-FB5A-4C98-A2BA-D6226084E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6" name="Zástupný symbol pro číslo snímku 14">
            <a:extLst>
              <a:ext uri="{FF2B5EF4-FFF2-40B4-BE49-F238E27FC236}">
                <a16:creationId xmlns:a16="http://schemas.microsoft.com/office/drawing/2014/main" id="{F4CF3D0A-FD93-451B-A365-70D651543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2DBC6-67B3-4E60-86B1-3B39592845A2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87747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15">
            <a:extLst>
              <a:ext uri="{FF2B5EF4-FFF2-40B4-BE49-F238E27FC236}">
                <a16:creationId xmlns:a16="http://schemas.microsoft.com/office/drawing/2014/main" id="{F9F47817-4BEC-49CF-9BB0-72C9EAD25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22944-5449-4F72-9D95-61421928C637}" type="datetime1">
              <a:rPr lang="cs-CZ"/>
              <a:pPr>
                <a:defRPr/>
              </a:pPr>
              <a:t>23.03.2026</a:t>
            </a:fld>
            <a:endParaRPr lang="cs-CZ" dirty="0"/>
          </a:p>
        </p:txBody>
      </p:sp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CE39BC94-907C-4695-B92A-35E063313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6" name="Zástupný symbol pro číslo snímku 14">
            <a:extLst>
              <a:ext uri="{FF2B5EF4-FFF2-40B4-BE49-F238E27FC236}">
                <a16:creationId xmlns:a16="http://schemas.microsoft.com/office/drawing/2014/main" id="{4FF10E24-DA52-4333-A1CB-AA93FA10F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C10070-0DD1-40E4-A951-FA6325FAFD42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3980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15">
            <a:extLst>
              <a:ext uri="{FF2B5EF4-FFF2-40B4-BE49-F238E27FC236}">
                <a16:creationId xmlns:a16="http://schemas.microsoft.com/office/drawing/2014/main" id="{7F2FFB33-E1F4-4507-942C-1B618F1D8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81C09-4A04-43BA-B6AA-642740081008}" type="datetime1">
              <a:rPr lang="cs-CZ"/>
              <a:pPr>
                <a:defRPr/>
              </a:pPr>
              <a:t>23.03.2026</a:t>
            </a:fld>
            <a:endParaRPr lang="cs-CZ" dirty="0"/>
          </a:p>
        </p:txBody>
      </p:sp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AB029326-4DBD-40C8-BADB-9F68B159D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6" name="Zástupný symbol pro číslo snímku 14">
            <a:extLst>
              <a:ext uri="{FF2B5EF4-FFF2-40B4-BE49-F238E27FC236}">
                <a16:creationId xmlns:a16="http://schemas.microsoft.com/office/drawing/2014/main" id="{987F5F27-E3E6-4ED9-A12A-FC8151806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F6ECBD-A962-434D-B87E-328FE08CCF55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2226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04800" y="1554163"/>
            <a:ext cx="4267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400" y="1554163"/>
            <a:ext cx="4267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15">
            <a:extLst>
              <a:ext uri="{FF2B5EF4-FFF2-40B4-BE49-F238E27FC236}">
                <a16:creationId xmlns:a16="http://schemas.microsoft.com/office/drawing/2014/main" id="{6F3BCDD3-CF78-4E84-B551-BB00D8CA8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12CF9-4A1B-4A7A-8A72-4AE76A145927}" type="datetime1">
              <a:rPr lang="cs-CZ"/>
              <a:pPr>
                <a:defRPr/>
              </a:pPr>
              <a:t>23.03.2026</a:t>
            </a:fld>
            <a:endParaRPr lang="cs-CZ" dirty="0"/>
          </a:p>
        </p:txBody>
      </p:sp>
      <p:sp>
        <p:nvSpPr>
          <p:cNvPr id="6" name="Zástupný symbol pro zápatí 1">
            <a:extLst>
              <a:ext uri="{FF2B5EF4-FFF2-40B4-BE49-F238E27FC236}">
                <a16:creationId xmlns:a16="http://schemas.microsoft.com/office/drawing/2014/main" id="{3AC4D0D5-EE2E-4091-B817-64466A947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7" name="Zástupný symbol pro číslo snímku 14">
            <a:extLst>
              <a:ext uri="{FF2B5EF4-FFF2-40B4-BE49-F238E27FC236}">
                <a16:creationId xmlns:a16="http://schemas.microsoft.com/office/drawing/2014/main" id="{9F94796C-B655-4C41-B8C0-D872A2EFD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A4CB66-6133-4C6C-84BB-8840A1BE2FD8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91807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15">
            <a:extLst>
              <a:ext uri="{FF2B5EF4-FFF2-40B4-BE49-F238E27FC236}">
                <a16:creationId xmlns:a16="http://schemas.microsoft.com/office/drawing/2014/main" id="{A297E353-EE1E-4AD9-AFBF-16724104E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5DBCC-78FE-48FC-832D-72570FB77528}" type="datetime1">
              <a:rPr lang="cs-CZ"/>
              <a:pPr>
                <a:defRPr/>
              </a:pPr>
              <a:t>23.03.2026</a:t>
            </a:fld>
            <a:endParaRPr lang="cs-CZ" dirty="0"/>
          </a:p>
        </p:txBody>
      </p:sp>
      <p:sp>
        <p:nvSpPr>
          <p:cNvPr id="8" name="Zástupný symbol pro zápatí 1">
            <a:extLst>
              <a:ext uri="{FF2B5EF4-FFF2-40B4-BE49-F238E27FC236}">
                <a16:creationId xmlns:a16="http://schemas.microsoft.com/office/drawing/2014/main" id="{01E56947-801B-4992-9E07-3CC8F55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9" name="Zástupný symbol pro číslo snímku 14">
            <a:extLst>
              <a:ext uri="{FF2B5EF4-FFF2-40B4-BE49-F238E27FC236}">
                <a16:creationId xmlns:a16="http://schemas.microsoft.com/office/drawing/2014/main" id="{103DDBC9-3A34-4CB3-BE3B-152E89102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FA7304-554E-41B9-87E2-9A4F7085BA9E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65474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15">
            <a:extLst>
              <a:ext uri="{FF2B5EF4-FFF2-40B4-BE49-F238E27FC236}">
                <a16:creationId xmlns:a16="http://schemas.microsoft.com/office/drawing/2014/main" id="{E5E4E37A-E5F8-4EBA-B087-62995A55D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A3FB8-992A-49E7-81CE-49E329BD3D75}" type="datetime1">
              <a:rPr lang="cs-CZ"/>
              <a:pPr>
                <a:defRPr/>
              </a:pPr>
              <a:t>23.03.2026</a:t>
            </a:fld>
            <a:endParaRPr lang="cs-CZ" dirty="0"/>
          </a:p>
        </p:txBody>
      </p:sp>
      <p:sp>
        <p:nvSpPr>
          <p:cNvPr id="4" name="Zástupný symbol pro zápatí 1">
            <a:extLst>
              <a:ext uri="{FF2B5EF4-FFF2-40B4-BE49-F238E27FC236}">
                <a16:creationId xmlns:a16="http://schemas.microsoft.com/office/drawing/2014/main" id="{51A79E80-9857-4EDC-B68F-C6D507E45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5" name="Zástupný symbol pro číslo snímku 14">
            <a:extLst>
              <a:ext uri="{FF2B5EF4-FFF2-40B4-BE49-F238E27FC236}">
                <a16:creationId xmlns:a16="http://schemas.microsoft.com/office/drawing/2014/main" id="{98AB34EA-9675-4968-B0F6-13F87459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85CC9C-807C-4A70-879C-F97D4A3FCAB3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61430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5">
            <a:extLst>
              <a:ext uri="{FF2B5EF4-FFF2-40B4-BE49-F238E27FC236}">
                <a16:creationId xmlns:a16="http://schemas.microsoft.com/office/drawing/2014/main" id="{182974B0-8748-477C-91AC-ECFD59340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D23E3-3B00-4E34-9550-0A4363B33437}" type="datetime1">
              <a:rPr lang="cs-CZ"/>
              <a:pPr>
                <a:defRPr/>
              </a:pPr>
              <a:t>23.03.2026</a:t>
            </a:fld>
            <a:endParaRPr lang="cs-CZ" dirty="0"/>
          </a:p>
        </p:txBody>
      </p:sp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A58A33E6-2D59-4D0E-BF71-82A4A3927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7FB57AF2-2170-4850-A4E7-7693AC33B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28DB05-CCC3-49B0-B308-5BD0E6B8B502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81463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15">
            <a:extLst>
              <a:ext uri="{FF2B5EF4-FFF2-40B4-BE49-F238E27FC236}">
                <a16:creationId xmlns:a16="http://schemas.microsoft.com/office/drawing/2014/main" id="{CD4EE1B5-5F23-40F5-A89F-41FD2A79F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12AA5-87D3-44BB-B87D-CA3ABA08226E}" type="datetime1">
              <a:rPr lang="cs-CZ"/>
              <a:pPr>
                <a:defRPr/>
              </a:pPr>
              <a:t>23.03.2026</a:t>
            </a:fld>
            <a:endParaRPr lang="cs-CZ" dirty="0"/>
          </a:p>
        </p:txBody>
      </p:sp>
      <p:sp>
        <p:nvSpPr>
          <p:cNvPr id="6" name="Zástupný symbol pro zápatí 1">
            <a:extLst>
              <a:ext uri="{FF2B5EF4-FFF2-40B4-BE49-F238E27FC236}">
                <a16:creationId xmlns:a16="http://schemas.microsoft.com/office/drawing/2014/main" id="{2175BA9C-36F9-44AF-8043-2810F4A5A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7" name="Zástupný symbol pro číslo snímku 14">
            <a:extLst>
              <a:ext uri="{FF2B5EF4-FFF2-40B4-BE49-F238E27FC236}">
                <a16:creationId xmlns:a16="http://schemas.microsoft.com/office/drawing/2014/main" id="{ABB91744-2A9A-4C1A-8A18-BC935A9A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CAE34F-E04F-4D6B-BFDF-D7500F62D02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83144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15">
            <a:extLst>
              <a:ext uri="{FF2B5EF4-FFF2-40B4-BE49-F238E27FC236}">
                <a16:creationId xmlns:a16="http://schemas.microsoft.com/office/drawing/2014/main" id="{0501310C-359A-4880-90F7-246DFC330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4D91D-A28D-4841-97D3-83E0A60BB0BB}" type="datetime1">
              <a:rPr lang="cs-CZ"/>
              <a:pPr>
                <a:defRPr/>
              </a:pPr>
              <a:t>23.03.2026</a:t>
            </a:fld>
            <a:endParaRPr lang="cs-CZ" dirty="0"/>
          </a:p>
        </p:txBody>
      </p:sp>
      <p:sp>
        <p:nvSpPr>
          <p:cNvPr id="6" name="Zástupný symbol pro zápatí 1">
            <a:extLst>
              <a:ext uri="{FF2B5EF4-FFF2-40B4-BE49-F238E27FC236}">
                <a16:creationId xmlns:a16="http://schemas.microsoft.com/office/drawing/2014/main" id="{69E9AF9C-80B5-42E4-B9D7-AC6487C91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7" name="Zástupný symbol pro číslo snímku 14">
            <a:extLst>
              <a:ext uri="{FF2B5EF4-FFF2-40B4-BE49-F238E27FC236}">
                <a16:creationId xmlns:a16="http://schemas.microsoft.com/office/drawing/2014/main" id="{F20E29E4-6974-4C03-961A-1ABBD16F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4447B5-C0E8-4A4D-8BAC-A4FE51D98EDE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75086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římá spojovací čára 3">
            <a:extLst>
              <a:ext uri="{FF2B5EF4-FFF2-40B4-BE49-F238E27FC236}">
                <a16:creationId xmlns:a16="http://schemas.microsoft.com/office/drawing/2014/main" id="{EBBD4871-0E82-4D7B-AA00-BC6918E2A9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29" name="Zástupný symbol pro text 7">
            <a:extLst>
              <a:ext uri="{FF2B5EF4-FFF2-40B4-BE49-F238E27FC236}">
                <a16:creationId xmlns:a16="http://schemas.microsoft.com/office/drawing/2014/main" id="{6AF7A289-E059-4E3C-896D-8A9D1AC6DE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1030" name="Zástupný symbol pro nadpis 9">
            <a:extLst>
              <a:ext uri="{FF2B5EF4-FFF2-40B4-BE49-F238E27FC236}">
                <a16:creationId xmlns:a16="http://schemas.microsoft.com/office/drawing/2014/main" id="{F4DD02E2-B8E8-4D8D-9C9D-F019DEC5F31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  <a:endParaRPr lang="en-US" altLang="cs-CZ"/>
          </a:p>
        </p:txBody>
      </p:sp>
      <p:sp>
        <p:nvSpPr>
          <p:cNvPr id="14" name="Zástupný symbol pro datum 15">
            <a:extLst>
              <a:ext uri="{FF2B5EF4-FFF2-40B4-BE49-F238E27FC236}">
                <a16:creationId xmlns:a16="http://schemas.microsoft.com/office/drawing/2014/main" id="{FE41F8F2-C125-40F4-AD3E-C9A2F5605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1CAE84-7300-468D-B299-F403B625C8BC}" type="datetime1">
              <a:rPr lang="cs-CZ"/>
              <a:pPr>
                <a:defRPr/>
              </a:pPr>
              <a:t>23.03.2026</a:t>
            </a:fld>
            <a:endParaRPr lang="cs-CZ" dirty="0"/>
          </a:p>
        </p:txBody>
      </p:sp>
      <p:sp>
        <p:nvSpPr>
          <p:cNvPr id="15" name="Zástupný symbol pro zápatí 1">
            <a:extLst>
              <a:ext uri="{FF2B5EF4-FFF2-40B4-BE49-F238E27FC236}">
                <a16:creationId xmlns:a16="http://schemas.microsoft.com/office/drawing/2014/main" id="{1C8F1150-CE74-43A4-8769-92817EF88C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D38E27"/>
                </a:solidFill>
                <a:latin typeface="Franklin Gothic Book" panose="020B0503020102020204" pitchFamily="34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6" name="Zástupný symbol pro číslo snímku 14">
            <a:extLst>
              <a:ext uri="{FF2B5EF4-FFF2-40B4-BE49-F238E27FC236}">
                <a16:creationId xmlns:a16="http://schemas.microsoft.com/office/drawing/2014/main" id="{820CAAAF-5A82-4A80-94D8-51CCAF65C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D38E27"/>
                </a:solidFill>
                <a:latin typeface="Franklin Gothic Book" panose="020B0503020102020204" pitchFamily="34" charset="0"/>
              </a:defRPr>
            </a:lvl1pPr>
          </a:lstStyle>
          <a:p>
            <a:fld id="{79C18F21-DC11-4DCD-A2E6-863F1646031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ransition>
    <p:pull dir="d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>
          <a:solidFill>
            <a:schemeClr val="tx2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>
          <a:solidFill>
            <a:schemeClr val="tx2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14">
            <a:extLst>
              <a:ext uri="{FF2B5EF4-FFF2-40B4-BE49-F238E27FC236}">
                <a16:creationId xmlns:a16="http://schemas.microsoft.com/office/drawing/2014/main" id="{EBAB99B7-C075-4F4F-AC29-5A82B0FFB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27F7-43F8-448E-BA03-59D07F2DE7DF}" type="slidenum">
              <a:rPr lang="cs-CZ" altLang="cs-CZ"/>
              <a:pPr/>
              <a:t>1</a:t>
            </a:fld>
            <a:endParaRPr lang="cs-CZ" altLang="cs-CZ" dirty="0"/>
          </a:p>
        </p:txBody>
      </p:sp>
      <p:sp>
        <p:nvSpPr>
          <p:cNvPr id="122901" name="Rectangle 8">
            <a:extLst>
              <a:ext uri="{FF2B5EF4-FFF2-40B4-BE49-F238E27FC236}">
                <a16:creationId xmlns:a16="http://schemas.microsoft.com/office/drawing/2014/main" id="{CAFBA04B-63BA-45C2-9EF3-0CB53DA31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9564" y="5560203"/>
            <a:ext cx="7119659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/>
              <a:t>PETR BOHÁČ</a:t>
            </a:r>
          </a:p>
          <a:p>
            <a:pPr eaLnBrk="1" hangingPunct="1"/>
            <a:r>
              <a:rPr lang="cs-CZ" altLang="cs-CZ" b="1" dirty="0"/>
              <a:t>Požární bezpečnost staveb s.r.o.		ČAS = 30 MIN	      </a:t>
            </a:r>
          </a:p>
          <a:p>
            <a:pPr eaLnBrk="1" hangingPunct="1"/>
            <a:r>
              <a:rPr lang="cs-CZ" altLang="cs-CZ" b="1" dirty="0"/>
              <a:t>24.3.2026</a:t>
            </a:r>
            <a:endParaRPr lang="cs-CZ" altLang="cs-CZ" b="1" dirty="0">
              <a:solidFill>
                <a:srgbClr val="FF0000"/>
              </a:solidFill>
            </a:endParaRPr>
          </a:p>
          <a:p>
            <a:pPr eaLnBrk="1" hangingPunct="1"/>
            <a:endParaRPr lang="cs-CZ" altLang="cs-CZ" sz="1400" b="1" dirty="0"/>
          </a:p>
          <a:p>
            <a:pPr algn="ctr" eaLnBrk="1" hangingPunct="1"/>
            <a:endParaRPr lang="cs-CZ" altLang="cs-CZ" sz="1400" b="1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DBAF594-AEA6-36E9-8719-A3FB1623C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163" y="5540502"/>
            <a:ext cx="979534" cy="96208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7D15338-8F05-E7BB-C6BA-705486650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034" y="5522276"/>
            <a:ext cx="979534" cy="962080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B69ED0E3-3403-3446-BFCD-25FE9A66CE31}"/>
              </a:ext>
            </a:extLst>
          </p:cNvPr>
          <p:cNvSpPr txBox="1">
            <a:spLocks/>
          </p:cNvSpPr>
          <p:nvPr/>
        </p:nvSpPr>
        <p:spPr bwMode="auto">
          <a:xfrm>
            <a:off x="318303" y="1196752"/>
            <a:ext cx="8214137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9pPr>
          </a:lstStyle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sz="4400" b="1" kern="0" dirty="0">
              <a:sym typeface="Wingdings" panose="05000000000000000000" pitchFamily="2" charset="2"/>
            </a:endParaRP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400" b="1" kern="0" dirty="0">
                <a:sym typeface="Wingdings" panose="05000000000000000000" pitchFamily="2" charset="2"/>
              </a:rPr>
              <a:t>ČSN 73 0802</a:t>
            </a:r>
          </a:p>
          <a:p>
            <a:pPr marL="1847850" lvl="3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3200" b="1" kern="0" dirty="0">
                <a:sym typeface="Wingdings" panose="05000000000000000000" pitchFamily="2" charset="2"/>
              </a:rPr>
              <a:t>PŘÍLOHA “K“</a:t>
            </a:r>
          </a:p>
          <a:p>
            <a:pPr marL="1847850" lvl="3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3200" b="1" kern="0" dirty="0">
                <a:sym typeface="Wingdings" panose="05000000000000000000" pitchFamily="2" charset="2"/>
              </a:rPr>
              <a:t>PŘÍLOHA „J“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400" b="1" kern="0" dirty="0">
                <a:sym typeface="Wingdings" panose="05000000000000000000" pitchFamily="2" charset="2"/>
              </a:rPr>
              <a:t>ČSN P 73 0847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kern="0" dirty="0">
                <a:sym typeface="Wingdings" panose="05000000000000000000" pitchFamily="2" charset="2"/>
              </a:rPr>
              <a:t> ČSN 73 0847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409A722-BA91-0120-8CED-4FEEE49ACD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514512"/>
            <a:ext cx="8574177" cy="111428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7D524C0-24A4-8939-12EA-3E7A086AF5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9580" y="2276872"/>
            <a:ext cx="2726117" cy="2780928"/>
          </a:xfrm>
          <a:prstGeom prst="rect">
            <a:avLst/>
          </a:prstGeom>
        </p:spPr>
      </p:pic>
      <p:sp>
        <p:nvSpPr>
          <p:cNvPr id="3" name="Šipka: doprava 2">
            <a:extLst>
              <a:ext uri="{FF2B5EF4-FFF2-40B4-BE49-F238E27FC236}">
                <a16:creationId xmlns:a16="http://schemas.microsoft.com/office/drawing/2014/main" id="{E86740A6-3BE7-C8B1-C2A3-C5F5A1B759A1}"/>
              </a:ext>
            </a:extLst>
          </p:cNvPr>
          <p:cNvSpPr/>
          <p:nvPr/>
        </p:nvSpPr>
        <p:spPr bwMode="auto">
          <a:xfrm>
            <a:off x="6228184" y="5589240"/>
            <a:ext cx="1324722" cy="21602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ACE698C0-F513-A334-12E7-118C85E678BE}"/>
              </a:ext>
            </a:extLst>
          </p:cNvPr>
          <p:cNvSpPr/>
          <p:nvPr/>
        </p:nvSpPr>
        <p:spPr bwMode="auto">
          <a:xfrm>
            <a:off x="6228184" y="6235476"/>
            <a:ext cx="1324722" cy="21602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A30B6DB-E642-9C1D-69A9-063F92F5A8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034" y="2666640"/>
            <a:ext cx="979534" cy="942379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10</a:t>
            </a:fld>
            <a:endParaRPr lang="cs-CZ" altLang="cs-CZ" dirty="0"/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539552" y="332656"/>
            <a:ext cx="82089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0070C0"/>
                </a:solidFill>
              </a:rPr>
              <a:t>ČSN 73 0802 -- PŘÍLOHA K</a:t>
            </a:r>
            <a:endParaRPr lang="cs-CZ" altLang="cs-CZ" sz="3200" b="1" u="sng" dirty="0">
              <a:solidFill>
                <a:srgbClr val="FF3300"/>
              </a:solidFill>
            </a:endParaRP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925D8778-0CFD-3B95-03DF-1E0CAD0F2AC3}"/>
              </a:ext>
            </a:extLst>
          </p:cNvPr>
          <p:cNvSpPr txBox="1">
            <a:spLocks/>
          </p:cNvSpPr>
          <p:nvPr/>
        </p:nvSpPr>
        <p:spPr bwMode="auto">
          <a:xfrm>
            <a:off x="-193700" y="1196752"/>
            <a:ext cx="9217024" cy="2988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9pPr>
          </a:lstStyle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400" b="1" kern="0" dirty="0">
                <a:sym typeface="Wingdings" panose="05000000000000000000" pitchFamily="2" charset="2"/>
              </a:rPr>
              <a:t>a) </a:t>
            </a:r>
            <a:r>
              <a:rPr lang="cs-CZ" altLang="cs-CZ" sz="2400" b="1" u="sng" kern="0" dirty="0">
                <a:solidFill>
                  <a:schemeClr val="tx1"/>
                </a:solidFill>
                <a:sym typeface="Wingdings" panose="05000000000000000000" pitchFamily="2" charset="2"/>
              </a:rPr>
              <a:t>provozy</a:t>
            </a:r>
            <a:r>
              <a:rPr lang="cs-CZ" altLang="cs-CZ" sz="2400" b="1" u="sng" kern="0" dirty="0">
                <a:solidFill>
                  <a:srgbClr val="FF0000"/>
                </a:solidFill>
                <a:sym typeface="Wingdings" panose="05000000000000000000" pitchFamily="2" charset="2"/>
              </a:rPr>
              <a:t> podmiňující a </a:t>
            </a:r>
            <a:r>
              <a:rPr lang="cs-CZ" altLang="cs-CZ" sz="2400" b="1" u="sng" kern="0" dirty="0">
                <a:solidFill>
                  <a:srgbClr val="FF3300"/>
                </a:solidFill>
                <a:sym typeface="Wingdings" panose="05000000000000000000" pitchFamily="2" charset="2"/>
              </a:rPr>
              <a:t>doprov</a:t>
            </a:r>
            <a:r>
              <a:rPr lang="cs-CZ" altLang="cs-CZ" sz="2400" b="1" kern="0" dirty="0">
                <a:solidFill>
                  <a:srgbClr val="FF3300"/>
                </a:solidFill>
                <a:sym typeface="Wingdings" panose="05000000000000000000" pitchFamily="2" charset="2"/>
              </a:rPr>
              <a:t>odné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000" b="1" kern="0" dirty="0">
                <a:sym typeface="Wingdings" panose="05000000000000000000" pitchFamily="2" charset="2"/>
              </a:rPr>
              <a:t>doprovází hlavní účel užívání objektu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000" b="1" kern="0" dirty="0">
                <a:sym typeface="Wingdings" panose="05000000000000000000" pitchFamily="2" charset="2"/>
              </a:rPr>
              <a:t>Max 50 %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000" b="1" kern="0" dirty="0">
                <a:sym typeface="Wingdings" panose="05000000000000000000" pitchFamily="2" charset="2"/>
              </a:rPr>
              <a:t>Nevýrobní / technické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000" b="1" kern="0" dirty="0">
                <a:sym typeface="Wingdings" panose="05000000000000000000" pitchFamily="2" charset="2"/>
              </a:rPr>
              <a:t>OB4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1600" b="1" kern="0" dirty="0">
                <a:sym typeface="Wingdings" panose="05000000000000000000" pitchFamily="2" charset="2"/>
              </a:rPr>
              <a:t>fitness, wellness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1600" b="1" kern="0" dirty="0">
                <a:sym typeface="Wingdings" panose="05000000000000000000" pitchFamily="2" charset="2"/>
              </a:rPr>
              <a:t>restaurace s kuchyní s potřebnými sklady apod., 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1600" b="1" kern="0" dirty="0">
                <a:solidFill>
                  <a:srgbClr val="FF0000"/>
                </a:solidFill>
                <a:sym typeface="Wingdings" panose="05000000000000000000" pitchFamily="2" charset="2"/>
              </a:rPr>
              <a:t>obchody v lobby </a:t>
            </a:r>
            <a:r>
              <a:rPr lang="cs-CZ" altLang="cs-CZ" sz="1600" b="1" kern="0" dirty="0">
                <a:sym typeface="Wingdings" panose="05000000000000000000" pitchFamily="2" charset="2"/>
              </a:rPr>
              <a:t>hotelu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1600" b="1" kern="0" dirty="0">
                <a:sym typeface="Wingdings" panose="05000000000000000000" pitchFamily="2" charset="2"/>
              </a:rPr>
              <a:t>zasedací konferenční místnosti, 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1600" b="1" kern="0" dirty="0">
                <a:sym typeface="Wingdings" panose="05000000000000000000" pitchFamily="2" charset="2"/>
              </a:rPr>
              <a:t>služby pro ubytované (např. kadeřnictví, masáže, fyzioterapie),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1600" b="1" kern="0" dirty="0">
                <a:solidFill>
                  <a:srgbClr val="FF0000"/>
                </a:solidFill>
                <a:sym typeface="Wingdings" panose="05000000000000000000" pitchFamily="2" charset="2"/>
              </a:rPr>
              <a:t>garáž pro ubytované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1600" b="1" kern="0" dirty="0">
                <a:sym typeface="Wingdings" panose="05000000000000000000" pitchFamily="2" charset="2"/>
              </a:rPr>
              <a:t>prostory pro mobilní operátory</a:t>
            </a:r>
            <a:endParaRPr lang="cs-CZ" altLang="cs-CZ" sz="1800" b="1" kern="0" dirty="0">
              <a:sym typeface="Wingdings" panose="05000000000000000000" pitchFamily="2" charset="2"/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400" b="1" kern="0" dirty="0">
                <a:sym typeface="Wingdings" panose="05000000000000000000" pitchFamily="2" charset="2"/>
              </a:rPr>
              <a:t>b) </a:t>
            </a:r>
            <a:r>
              <a:rPr lang="cs-CZ" altLang="cs-CZ" sz="2400" b="1" kern="0" dirty="0">
                <a:solidFill>
                  <a:schemeClr val="tx1"/>
                </a:solidFill>
                <a:sym typeface="Wingdings" panose="05000000000000000000" pitchFamily="2" charset="2"/>
              </a:rPr>
              <a:t>provozy</a:t>
            </a:r>
            <a:r>
              <a:rPr lang="cs-CZ" altLang="cs-CZ" sz="2400" b="1" kern="0" dirty="0">
                <a:solidFill>
                  <a:srgbClr val="FF0000"/>
                </a:solidFill>
                <a:sym typeface="Wingdings" panose="05000000000000000000" pitchFamily="2" charset="2"/>
              </a:rPr>
              <a:t> doplňkové</a:t>
            </a:r>
            <a:endParaRPr lang="cs-CZ" altLang="cs-CZ" sz="2400" b="1" kern="0" dirty="0">
              <a:sym typeface="Wingdings" panose="05000000000000000000" pitchFamily="2" charset="2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000" b="1" kern="0" dirty="0">
                <a:sym typeface="Wingdings" panose="05000000000000000000" pitchFamily="2" charset="2"/>
              </a:rPr>
              <a:t>nedoprovází konkrétní účel užívání objektu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000" b="1" kern="0" dirty="0">
                <a:sym typeface="Wingdings" panose="05000000000000000000" pitchFamily="2" charset="2"/>
              </a:rPr>
              <a:t>nesouvisející s provozem v daném objektu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000" b="1" kern="0" dirty="0">
                <a:solidFill>
                  <a:srgbClr val="FF0000"/>
                </a:solidFill>
                <a:sym typeface="Wingdings" panose="05000000000000000000" pitchFamily="2" charset="2"/>
              </a:rPr>
              <a:t>komerční plochy (obchody) </a:t>
            </a:r>
            <a:r>
              <a:rPr lang="cs-CZ" altLang="cs-CZ" sz="2000" b="1" kern="0" dirty="0">
                <a:sym typeface="Wingdings" panose="05000000000000000000" pitchFamily="2" charset="2"/>
              </a:rPr>
              <a:t>pro širší veřejnost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000" b="1" kern="0" dirty="0">
                <a:solidFill>
                  <a:srgbClr val="FF0000"/>
                </a:solidFill>
                <a:sym typeface="Wingdings" panose="05000000000000000000" pitchFamily="2" charset="2"/>
              </a:rPr>
              <a:t>veřejné garáže </a:t>
            </a:r>
            <a:r>
              <a:rPr lang="cs-CZ" altLang="cs-CZ" sz="2000" b="1" kern="0" dirty="0">
                <a:sym typeface="Wingdings" panose="05000000000000000000" pitchFamily="2" charset="2"/>
              </a:rPr>
              <a:t>apod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cs-CZ" altLang="cs-CZ" sz="2000" b="1" kern="0" dirty="0">
              <a:sym typeface="Wingdings" panose="05000000000000000000" pitchFamily="2" charset="2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cs-CZ" altLang="cs-CZ" sz="2000" b="1" kern="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61730543"/>
      </p:ext>
    </p:extLst>
  </p:cSld>
  <p:clrMapOvr>
    <a:masterClrMapping/>
  </p:clrMapOvr>
  <p:transition>
    <p:pull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11</a:t>
            </a:fld>
            <a:endParaRPr lang="cs-CZ" altLang="cs-CZ" dirty="0"/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539552" y="332656"/>
            <a:ext cx="82089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0070C0"/>
                </a:solidFill>
              </a:rPr>
              <a:t>ČSN 73 0802 -- PŘÍLOHA K</a:t>
            </a:r>
            <a:endParaRPr lang="cs-CZ" altLang="cs-CZ" sz="3200" b="1" u="sng" dirty="0">
              <a:solidFill>
                <a:srgbClr val="FF3300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C537538-C992-CCC3-8949-31687B3B9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941036"/>
            <a:ext cx="5552083" cy="5513197"/>
          </a:xfrm>
          <a:prstGeom prst="rect">
            <a:avLst/>
          </a:prstGeom>
        </p:spPr>
      </p:pic>
      <p:sp>
        <p:nvSpPr>
          <p:cNvPr id="5" name="Podnadpis 2">
            <a:extLst>
              <a:ext uri="{FF2B5EF4-FFF2-40B4-BE49-F238E27FC236}">
                <a16:creationId xmlns:a16="http://schemas.microsoft.com/office/drawing/2014/main" id="{925D8778-0CFD-3B95-03DF-1E0CAD0F2AC3}"/>
              </a:ext>
            </a:extLst>
          </p:cNvPr>
          <p:cNvSpPr txBox="1">
            <a:spLocks/>
          </p:cNvSpPr>
          <p:nvPr/>
        </p:nvSpPr>
        <p:spPr bwMode="auto">
          <a:xfrm>
            <a:off x="2030" y="1124744"/>
            <a:ext cx="7547668" cy="198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9pPr>
          </a:lstStyle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400" b="1" kern="0" dirty="0">
                <a:sym typeface="Wingdings" panose="05000000000000000000" pitchFamily="2" charset="2"/>
              </a:rPr>
              <a:t>DOPLŇKOVÉ PROVOZY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400" b="1" kern="0" dirty="0">
                <a:sym typeface="Wingdings" panose="05000000000000000000" pitchFamily="2" charset="2"/>
              </a:rPr>
              <a:t>Plocha PU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400" b="1" kern="0" dirty="0">
                <a:sym typeface="Wingdings" panose="05000000000000000000" pitchFamily="2" charset="2"/>
              </a:rPr>
              <a:t>Podlaží v PU</a:t>
            </a:r>
          </a:p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endParaRPr lang="cs-CZ" altLang="cs-CZ" b="1" kern="0" dirty="0">
              <a:sym typeface="Wingdings" panose="05000000000000000000" pitchFamily="2" charset="2"/>
            </a:endParaRPr>
          </a:p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endParaRPr lang="cs-CZ" altLang="cs-CZ" b="1" kern="0" dirty="0">
              <a:sym typeface="Wingdings" panose="05000000000000000000" pitchFamily="2" charset="2"/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b="1" kern="0" dirty="0">
                <a:sym typeface="Wingdings" panose="05000000000000000000" pitchFamily="2" charset="2"/>
              </a:rPr>
              <a:t>IV. SPB 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b="1" kern="0" dirty="0">
                <a:sym typeface="Wingdings" panose="05000000000000000000" pitchFamily="2" charset="2"/>
              </a:rPr>
              <a:t>DP2 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b="1" kern="0" dirty="0">
                <a:sym typeface="Wingdings" panose="05000000000000000000" pitchFamily="2" charset="2"/>
              </a:rPr>
              <a:t>K2 60 /A1,2)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b="1" kern="0" dirty="0">
                <a:sym typeface="Wingdings" panose="05000000000000000000" pitchFamily="2" charset="2"/>
              </a:rPr>
              <a:t>nebo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b="1" kern="0" dirty="0">
                <a:sym typeface="Wingdings" panose="05000000000000000000" pitchFamily="2" charset="2"/>
              </a:rPr>
              <a:t>EPS + SSHZ</a:t>
            </a:r>
            <a:endParaRPr lang="cs-CZ" altLang="cs-CZ" sz="2800" b="1" kern="0" dirty="0">
              <a:sym typeface="Wingdings" panose="05000000000000000000" pitchFamily="2" charset="2"/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b="1" kern="0" dirty="0">
                <a:sym typeface="Wingdings" panose="05000000000000000000" pitchFamily="2" charset="2"/>
              </a:rPr>
              <a:t>b) V. SPB 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cs-CZ" altLang="cs-CZ" sz="2400" b="1" kern="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32228315"/>
      </p:ext>
    </p:extLst>
  </p:cSld>
  <p:clrMapOvr>
    <a:masterClrMapping/>
  </p:clrMapOvr>
  <p:transition>
    <p:pull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12</a:t>
            </a:fld>
            <a:endParaRPr lang="cs-CZ" altLang="cs-CZ" dirty="0"/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251520" y="332656"/>
            <a:ext cx="871296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0070C0"/>
                </a:solidFill>
              </a:rPr>
              <a:t>ČSN 73 0802 -- PŘÍLOHA K - KONSTRUKCE</a:t>
            </a:r>
            <a:endParaRPr lang="cs-CZ" altLang="cs-CZ" sz="3200" b="1" u="sng" dirty="0">
              <a:solidFill>
                <a:srgbClr val="FF3300"/>
              </a:solidFill>
            </a:endParaRP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925D8778-0CFD-3B95-03DF-1E0CAD0F2AC3}"/>
              </a:ext>
            </a:extLst>
          </p:cNvPr>
          <p:cNvSpPr txBox="1">
            <a:spLocks/>
          </p:cNvSpPr>
          <p:nvPr/>
        </p:nvSpPr>
        <p:spPr bwMode="auto">
          <a:xfrm>
            <a:off x="2030" y="1124744"/>
            <a:ext cx="9106474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800" b="1" kern="0" dirty="0">
                <a:sym typeface="Wingdings" panose="05000000000000000000" pitchFamily="2" charset="2"/>
              </a:rPr>
              <a:t>Nelze aplikovat snížení požadavků pro </a:t>
            </a:r>
            <a:r>
              <a:rPr lang="cs-CZ" altLang="cs-CZ" sz="2800" b="1" kern="0" dirty="0">
                <a:solidFill>
                  <a:srgbClr val="FF3300"/>
                </a:solidFill>
                <a:sym typeface="Wingdings" panose="05000000000000000000" pitchFamily="2" charset="2"/>
              </a:rPr>
              <a:t>poslední NP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800" b="1" kern="0" dirty="0">
                <a:sym typeface="Wingdings" panose="05000000000000000000" pitchFamily="2" charset="2"/>
              </a:rPr>
              <a:t>NELZE vodní </a:t>
            </a:r>
            <a:r>
              <a:rPr lang="cs-CZ" altLang="cs-CZ" sz="2800" b="1" kern="0" dirty="0">
                <a:solidFill>
                  <a:srgbClr val="FF3300"/>
                </a:solidFill>
                <a:sym typeface="Wingdings" panose="05000000000000000000" pitchFamily="2" charset="2"/>
              </a:rPr>
              <a:t>clony</a:t>
            </a:r>
            <a:r>
              <a:rPr lang="cs-CZ" altLang="cs-CZ" sz="2800" b="1" kern="0" dirty="0">
                <a:sym typeface="Wingdings" panose="05000000000000000000" pitchFamily="2" charset="2"/>
              </a:rPr>
              <a:t> apod.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800" b="1" kern="0" dirty="0">
                <a:solidFill>
                  <a:srgbClr val="FF3300"/>
                </a:solidFill>
                <a:sym typeface="Wingdings" panose="05000000000000000000" pitchFamily="2" charset="2"/>
              </a:rPr>
              <a:t>STĚNA ŠACHTY </a:t>
            </a:r>
            <a:r>
              <a:rPr lang="cs-CZ" altLang="cs-CZ" sz="2800" b="1" kern="0" dirty="0">
                <a:sym typeface="Wingdings" panose="05000000000000000000" pitchFamily="2" charset="2"/>
              </a:rPr>
              <a:t>= POŽÁRNÍ STĚNA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800" b="1" kern="0" dirty="0">
                <a:sym typeface="Wingdings" panose="05000000000000000000" pitchFamily="2" charset="2"/>
              </a:rPr>
              <a:t>a) požární uzávěry otvorů musí být vždy provedeny ve třídě </a:t>
            </a:r>
            <a:r>
              <a:rPr lang="cs-CZ" altLang="cs-CZ" sz="2800" b="1" kern="0" dirty="0">
                <a:solidFill>
                  <a:srgbClr val="FF3300"/>
                </a:solidFill>
                <a:sym typeface="Wingdings" panose="05000000000000000000" pitchFamily="2" charset="2"/>
              </a:rPr>
              <a:t>EI1</a:t>
            </a:r>
            <a:r>
              <a:rPr lang="cs-CZ" altLang="cs-CZ" sz="2800" b="1" kern="0" dirty="0">
                <a:sym typeface="Wingdings" panose="05000000000000000000" pitchFamily="2" charset="2"/>
              </a:rPr>
              <a:t> (kritérium celistvosti E a kritérium izolace I1)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800" b="1" kern="0" dirty="0">
                <a:sym typeface="Wingdings" panose="05000000000000000000" pitchFamily="2" charset="2"/>
              </a:rPr>
              <a:t>požární uzávěry otvorů 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400" b="1" kern="0" dirty="0">
                <a:sym typeface="Wingdings" panose="05000000000000000000" pitchFamily="2" charset="2"/>
              </a:rPr>
              <a:t>vždy </a:t>
            </a:r>
            <a:r>
              <a:rPr lang="cs-CZ" altLang="cs-CZ" sz="2400" b="1" kern="0" dirty="0">
                <a:solidFill>
                  <a:srgbClr val="FF3300"/>
                </a:solidFill>
                <a:sym typeface="Wingdings" panose="05000000000000000000" pitchFamily="2" charset="2"/>
              </a:rPr>
              <a:t>samozavírač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400" b="1" kern="0" dirty="0">
                <a:sym typeface="Wingdings" panose="05000000000000000000" pitchFamily="2" charset="2"/>
              </a:rPr>
              <a:t>Okolo </a:t>
            </a:r>
            <a:r>
              <a:rPr lang="cs-CZ" altLang="cs-CZ" sz="2400" b="1" kern="0" dirty="0">
                <a:solidFill>
                  <a:srgbClr val="FF3300"/>
                </a:solidFill>
                <a:sym typeface="Wingdings" panose="05000000000000000000" pitchFamily="2" charset="2"/>
              </a:rPr>
              <a:t>CHUC - </a:t>
            </a:r>
            <a:r>
              <a:rPr lang="cs-CZ" altLang="cs-CZ" b="1" kern="0" dirty="0">
                <a:solidFill>
                  <a:srgbClr val="FF3300"/>
                </a:solidFill>
                <a:sym typeface="Wingdings" panose="05000000000000000000" pitchFamily="2" charset="2"/>
              </a:rPr>
              <a:t>S200;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800" b="1" kern="0" dirty="0">
                <a:sym typeface="Wingdings" panose="05000000000000000000" pitchFamily="2" charset="2"/>
              </a:rPr>
              <a:t>střešní plášť = </a:t>
            </a:r>
            <a:r>
              <a:rPr lang="cs-CZ" altLang="cs-CZ" sz="2800" b="1" kern="0" dirty="0">
                <a:solidFill>
                  <a:srgbClr val="FF3300"/>
                </a:solidFill>
                <a:sym typeface="Wingdings" panose="05000000000000000000" pitchFamily="2" charset="2"/>
              </a:rPr>
              <a:t>BROOF(t3);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800" b="1" kern="0" dirty="0">
                <a:sym typeface="Wingdings" panose="05000000000000000000" pitchFamily="2" charset="2"/>
              </a:rPr>
              <a:t>„zelené“ střechy = pásy šířky 2,0 m / 500 m2. 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800" b="1" kern="0" dirty="0">
                <a:sym typeface="Wingdings" panose="05000000000000000000" pitchFamily="2" charset="2"/>
              </a:rPr>
              <a:t>… DALŠÍ …</a:t>
            </a:r>
          </a:p>
        </p:txBody>
      </p:sp>
    </p:spTree>
    <p:extLst>
      <p:ext uri="{BB962C8B-B14F-4D97-AF65-F5344CB8AC3E}">
        <p14:creationId xmlns:p14="http://schemas.microsoft.com/office/powerpoint/2010/main" val="4116145143"/>
      </p:ext>
    </p:extLst>
  </p:cSld>
  <p:clrMapOvr>
    <a:masterClrMapping/>
  </p:clrMapOvr>
  <p:transition>
    <p:pull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13</a:t>
            </a:fld>
            <a:endParaRPr lang="cs-CZ" altLang="cs-CZ" dirty="0"/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251520" y="332656"/>
            <a:ext cx="871296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0070C0"/>
                </a:solidFill>
              </a:rPr>
              <a:t>ČSN 73 0802 -- PŘÍLOHA K - KONSTRUKCE</a:t>
            </a:r>
            <a:endParaRPr lang="cs-CZ" altLang="cs-CZ" sz="3200" b="1" u="sng" dirty="0">
              <a:solidFill>
                <a:srgbClr val="FF3300"/>
              </a:solidFill>
            </a:endParaRP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925D8778-0CFD-3B95-03DF-1E0CAD0F2AC3}"/>
              </a:ext>
            </a:extLst>
          </p:cNvPr>
          <p:cNvSpPr txBox="1">
            <a:spLocks/>
          </p:cNvSpPr>
          <p:nvPr/>
        </p:nvSpPr>
        <p:spPr bwMode="auto">
          <a:xfrm>
            <a:off x="0" y="1088740"/>
            <a:ext cx="3273826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800" b="1" kern="0" dirty="0">
                <a:sym typeface="Wingdings" panose="05000000000000000000" pitchFamily="2" charset="2"/>
              </a:rPr>
              <a:t>ETICS = A1/A2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800" b="1" kern="0" dirty="0">
                <a:sym typeface="Wingdings" panose="05000000000000000000" pitchFamily="2" charset="2"/>
              </a:rPr>
              <a:t>Zdvojené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400" b="1" kern="0" dirty="0">
                <a:sym typeface="Wingdings" panose="05000000000000000000" pitchFamily="2" charset="2"/>
              </a:rPr>
              <a:t>A1/A2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400" b="1" kern="0" dirty="0">
                <a:sym typeface="Wingdings" panose="05000000000000000000" pitchFamily="2" charset="2"/>
              </a:rPr>
              <a:t>Dutiny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cs-CZ" altLang="cs-CZ" sz="2400" b="1" kern="0" dirty="0">
              <a:sym typeface="Wingdings" panose="05000000000000000000" pitchFamily="2" charset="2"/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cs-CZ" altLang="cs-CZ" sz="2400" b="1" kern="0" dirty="0">
              <a:sym typeface="Wingdings" panose="05000000000000000000" pitchFamily="2" charset="2"/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cs-CZ" altLang="cs-CZ" sz="2400" b="1" kern="0" dirty="0">
              <a:sym typeface="Wingdings" panose="05000000000000000000" pitchFamily="2" charset="2"/>
            </a:endParaRPr>
          </a:p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b="1" kern="0" dirty="0">
                <a:sym typeface="Wingdings" panose="05000000000000000000" pitchFamily="2" charset="2"/>
              </a:rPr>
              <a:t>POŽÁRNÍ PÁSY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400" b="1" kern="0" dirty="0">
                <a:sym typeface="Wingdings" panose="05000000000000000000" pitchFamily="2" charset="2"/>
              </a:rPr>
              <a:t>Vždy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400" b="1" kern="0" dirty="0">
                <a:sym typeface="Wingdings" panose="05000000000000000000" pitchFamily="2" charset="2"/>
              </a:rPr>
              <a:t>Odolnost zevnitř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400" b="1" kern="0" dirty="0">
                <a:sym typeface="Wingdings" panose="05000000000000000000" pitchFamily="2" charset="2"/>
              </a:rPr>
              <a:t>Odolnost zvenku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400" b="1" kern="0" dirty="0">
                <a:sym typeface="Wingdings" panose="05000000000000000000" pitchFamily="2" charset="2"/>
              </a:rPr>
              <a:t>DETAILY (RÁMY)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400" b="1" kern="0" dirty="0">
                <a:solidFill>
                  <a:srgbClr val="FF0000"/>
                </a:solidFill>
                <a:sym typeface="Wingdings" panose="05000000000000000000" pitchFamily="2" charset="2"/>
              </a:rPr>
              <a:t>SYSTÉM = FIRMA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cs-CZ" altLang="cs-CZ" sz="2400" b="1" kern="0" dirty="0">
              <a:sym typeface="Wingdings" panose="05000000000000000000" pitchFamily="2" charset="2"/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cs-CZ" altLang="cs-CZ" sz="2400" b="1" kern="0" dirty="0">
              <a:sym typeface="Wingdings" panose="05000000000000000000" pitchFamily="2" charset="2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45DBB81-8E96-A7AE-56BF-127406489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832" y="1160398"/>
            <a:ext cx="4801812" cy="241261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6A4F99D-205B-9B6C-0A4C-927C8F7A3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3831" y="3779702"/>
            <a:ext cx="4801812" cy="2925796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2AF16EC1-782C-183B-1329-401E444C63F1}"/>
              </a:ext>
            </a:extLst>
          </p:cNvPr>
          <p:cNvSpPr/>
          <p:nvPr/>
        </p:nvSpPr>
        <p:spPr bwMode="auto">
          <a:xfrm>
            <a:off x="6230721" y="6140642"/>
            <a:ext cx="288032" cy="39039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11AF2AEC-9B97-96B3-BC2C-E73A69194685}"/>
              </a:ext>
            </a:extLst>
          </p:cNvPr>
          <p:cNvSpPr/>
          <p:nvPr/>
        </p:nvSpPr>
        <p:spPr bwMode="auto">
          <a:xfrm>
            <a:off x="5076056" y="5301208"/>
            <a:ext cx="72008" cy="57606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08363E8F-958B-52BF-DB9D-DCCC078C4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304" y="5167561"/>
            <a:ext cx="1270018" cy="1464049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ADD7E06B-2991-FE6F-1BDF-F0EB629F499B}"/>
              </a:ext>
            </a:extLst>
          </p:cNvPr>
          <p:cNvSpPr/>
          <p:nvPr/>
        </p:nvSpPr>
        <p:spPr bwMode="auto">
          <a:xfrm>
            <a:off x="8578322" y="5229200"/>
            <a:ext cx="100671" cy="140241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935660"/>
      </p:ext>
    </p:extLst>
  </p:cSld>
  <p:clrMapOvr>
    <a:masterClrMapping/>
  </p:clrMapOvr>
  <p:transition>
    <p:pull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14</a:t>
            </a:fld>
            <a:endParaRPr lang="cs-CZ" altLang="cs-CZ" dirty="0"/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251520" y="332656"/>
            <a:ext cx="871296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0070C0"/>
                </a:solidFill>
              </a:rPr>
              <a:t>ČSN 73 0802 -- PŘÍLOHA K - CHUC</a:t>
            </a:r>
            <a:endParaRPr lang="cs-CZ" altLang="cs-CZ" sz="3200" b="1" u="sng" dirty="0">
              <a:solidFill>
                <a:srgbClr val="FF3300"/>
              </a:solidFill>
            </a:endParaRP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925D8778-0CFD-3B95-03DF-1E0CAD0F2AC3}"/>
              </a:ext>
            </a:extLst>
          </p:cNvPr>
          <p:cNvSpPr txBox="1">
            <a:spLocks/>
          </p:cNvSpPr>
          <p:nvPr/>
        </p:nvSpPr>
        <p:spPr bwMode="auto">
          <a:xfrm>
            <a:off x="0" y="1088740"/>
            <a:ext cx="8820472" cy="9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800" b="1" kern="0" dirty="0">
                <a:sym typeface="Wingdings" panose="05000000000000000000" pitchFamily="2" charset="2"/>
              </a:rPr>
              <a:t>JEDNA CHUC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800" b="1" kern="0" dirty="0">
                <a:sym typeface="Wingdings" panose="05000000000000000000" pitchFamily="2" charset="2"/>
              </a:rPr>
              <a:t>VÍCE CHUC (VÍCE SMĚRŮ </a:t>
            </a:r>
            <a:r>
              <a:rPr lang="cs-CZ" altLang="cs-CZ" sz="2800" b="1" kern="0" dirty="0">
                <a:solidFill>
                  <a:srgbClr val="FF0000"/>
                </a:solidFill>
                <a:sym typeface="Wingdings" panose="05000000000000000000" pitchFamily="2" charset="2"/>
              </a:rPr>
              <a:t>ÚNIKU</a:t>
            </a:r>
            <a:r>
              <a:rPr lang="cs-CZ" altLang="cs-CZ" sz="2800" b="1" kern="0" dirty="0">
                <a:sym typeface="Wingdings" panose="05000000000000000000" pitchFamily="2" charset="2"/>
              </a:rPr>
              <a:t> // </a:t>
            </a:r>
            <a:r>
              <a:rPr lang="cs-CZ" altLang="cs-CZ" sz="2800" b="1" kern="0" dirty="0">
                <a:solidFill>
                  <a:srgbClr val="FF0000"/>
                </a:solidFill>
                <a:sym typeface="Wingdings" panose="05000000000000000000" pitchFamily="2" charset="2"/>
              </a:rPr>
              <a:t>ZÁSAHU</a:t>
            </a:r>
            <a:r>
              <a:rPr lang="cs-CZ" altLang="cs-CZ" sz="2800" b="1" kern="0" dirty="0">
                <a:sym typeface="Wingdings" panose="05000000000000000000" pitchFamily="2" charset="2"/>
              </a:rPr>
              <a:t> // ÚLEVY)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13CB336-CE96-3AA5-E611-1550E3DB1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168660"/>
            <a:ext cx="7992888" cy="452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47481"/>
      </p:ext>
    </p:extLst>
  </p:cSld>
  <p:clrMapOvr>
    <a:masterClrMapping/>
  </p:clrMapOvr>
  <p:transition>
    <p:pull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15</a:t>
            </a:fld>
            <a:endParaRPr lang="cs-CZ" altLang="cs-CZ" dirty="0"/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251520" y="332656"/>
            <a:ext cx="871296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0070C0"/>
                </a:solidFill>
              </a:rPr>
              <a:t>ČSN 73 0802 -- PŘÍLOHA K - CHUC</a:t>
            </a:r>
            <a:endParaRPr lang="cs-CZ" altLang="cs-CZ" sz="3200" b="1" u="sng" dirty="0">
              <a:solidFill>
                <a:srgbClr val="FF3300"/>
              </a:solidFill>
            </a:endParaRP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925D8778-0CFD-3B95-03DF-1E0CAD0F2AC3}"/>
              </a:ext>
            </a:extLst>
          </p:cNvPr>
          <p:cNvSpPr txBox="1">
            <a:spLocks/>
          </p:cNvSpPr>
          <p:nvPr/>
        </p:nvSpPr>
        <p:spPr bwMode="auto">
          <a:xfrm>
            <a:off x="0" y="1088740"/>
            <a:ext cx="3563888" cy="52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800" b="1" kern="0" dirty="0">
                <a:sym typeface="Wingdings" panose="05000000000000000000" pitchFamily="2" charset="2"/>
              </a:rPr>
              <a:t>VÍCE CHUC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2800" b="1" kern="0" dirty="0">
                <a:sym typeface="Wingdings" panose="05000000000000000000" pitchFamily="2" charset="2"/>
              </a:rPr>
              <a:t>	 = 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800" b="1" kern="0" dirty="0">
                <a:sym typeface="Wingdings" panose="05000000000000000000" pitchFamily="2" charset="2"/>
              </a:rPr>
              <a:t>NÁVRH = JEDNA CHUC NENÍ OK, </a:t>
            </a:r>
            <a:r>
              <a:rPr lang="cs-CZ" altLang="cs-CZ" sz="2800" b="1" kern="0" dirty="0">
                <a:solidFill>
                  <a:srgbClr val="FF0000"/>
                </a:solidFill>
                <a:sym typeface="Wingdings" panose="05000000000000000000" pitchFamily="2" charset="2"/>
              </a:rPr>
              <a:t>ALE I TAK JE EVAKUACE ZAJIŠTĚNA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cs-CZ" altLang="cs-CZ" sz="2800" b="1" kern="0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400" b="1" kern="0" dirty="0">
                <a:solidFill>
                  <a:schemeClr val="tx1"/>
                </a:solidFill>
                <a:sym typeface="Wingdings" panose="05000000000000000000" pitchFamily="2" charset="2"/>
              </a:rPr>
              <a:t>STÁLE MÁM VÍCE UC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cs-CZ" altLang="cs-CZ" sz="2800" b="1" kern="0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800" b="1" kern="0" dirty="0">
                <a:solidFill>
                  <a:srgbClr val="FF0000"/>
                </a:solidFill>
                <a:sym typeface="Wingdings" panose="05000000000000000000" pitchFamily="2" charset="2"/>
              </a:rPr>
              <a:t>NEPŘÍPUSTNÉ ŘEŠENÍ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cs-CZ" altLang="cs-CZ" sz="2800" b="1" kern="0" dirty="0">
              <a:sym typeface="Wingdings" panose="05000000000000000000" pitchFamily="2" charset="2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A6D6D7B-38EE-93BD-189A-2DADF3DE9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590" y="1088740"/>
            <a:ext cx="5062792" cy="543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50078"/>
      </p:ext>
    </p:extLst>
  </p:cSld>
  <p:clrMapOvr>
    <a:masterClrMapping/>
  </p:clrMapOvr>
  <p:transition>
    <p:pull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16</a:t>
            </a:fld>
            <a:endParaRPr lang="cs-CZ" altLang="cs-CZ" dirty="0"/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251520" y="332656"/>
            <a:ext cx="871296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0070C0"/>
                </a:solidFill>
              </a:rPr>
              <a:t>ČSN 73 0802 -- PŘÍLOHA K - ŠACHTY</a:t>
            </a:r>
            <a:endParaRPr lang="cs-CZ" altLang="cs-CZ" sz="3200" b="1" u="sng" dirty="0">
              <a:solidFill>
                <a:srgbClr val="FF3300"/>
              </a:solidFill>
            </a:endParaRP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925D8778-0CFD-3B95-03DF-1E0CAD0F2AC3}"/>
              </a:ext>
            </a:extLst>
          </p:cNvPr>
          <p:cNvSpPr txBox="1">
            <a:spLocks/>
          </p:cNvSpPr>
          <p:nvPr/>
        </p:nvSpPr>
        <p:spPr bwMode="auto">
          <a:xfrm>
            <a:off x="467544" y="4365104"/>
            <a:ext cx="6480720" cy="52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800" b="1" kern="0" dirty="0">
                <a:sym typeface="Wingdings" panose="05000000000000000000" pitchFamily="2" charset="2"/>
              </a:rPr>
              <a:t>ŘEŠENÍ ŠACHET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800" b="1" kern="0" dirty="0">
                <a:sym typeface="Wingdings" panose="05000000000000000000" pitchFamily="2" charset="2"/>
              </a:rPr>
              <a:t>ZAPRACOVAT NDO NORMY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7FD21DC-97ED-70E5-F5A5-2951673F7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40" y="1484784"/>
            <a:ext cx="8280920" cy="242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90012"/>
      </p:ext>
    </p:extLst>
  </p:cSld>
  <p:clrMapOvr>
    <a:masterClrMapping/>
  </p:clrMapOvr>
  <p:transition>
    <p:pull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17</a:t>
            </a:fld>
            <a:endParaRPr lang="cs-CZ" altLang="cs-CZ" dirty="0"/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251520" y="332656"/>
            <a:ext cx="871296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0070C0"/>
                </a:solidFill>
              </a:rPr>
              <a:t>ČSN 73 0802 -- PŘÍLOHA K - CHUC</a:t>
            </a:r>
            <a:endParaRPr lang="cs-CZ" altLang="cs-CZ" sz="3200" b="1" u="sng" dirty="0">
              <a:solidFill>
                <a:srgbClr val="FF3300"/>
              </a:solidFill>
            </a:endParaRP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925D8778-0CFD-3B95-03DF-1E0CAD0F2AC3}"/>
              </a:ext>
            </a:extLst>
          </p:cNvPr>
          <p:cNvSpPr txBox="1">
            <a:spLocks/>
          </p:cNvSpPr>
          <p:nvPr/>
        </p:nvSpPr>
        <p:spPr bwMode="auto">
          <a:xfrm>
            <a:off x="107504" y="1412776"/>
            <a:ext cx="3960440" cy="52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800" b="1" kern="0" dirty="0">
                <a:sym typeface="Wingdings" panose="05000000000000000000" pitchFamily="2" charset="2"/>
              </a:rPr>
              <a:t>Zastavěná plocha objektu připadající na jednu CHUC 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400" b="1" kern="0" dirty="0">
                <a:sym typeface="Wingdings" panose="05000000000000000000" pitchFamily="2" charset="2"/>
              </a:rPr>
              <a:t>max. 800 m2. 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800" b="1" kern="0" dirty="0">
                <a:sym typeface="Wingdings" panose="05000000000000000000" pitchFamily="2" charset="2"/>
              </a:rPr>
              <a:t>Vzájemná vzdálenost PU CHUC (přímá) musí být nejvýše 60 metrů</a:t>
            </a:r>
            <a:endParaRPr lang="cs-CZ" altLang="cs-CZ" sz="2400" b="1" kern="0" dirty="0">
              <a:sym typeface="Wingdings" panose="05000000000000000000" pitchFamily="2" charset="2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CA0B549-B57D-04CB-AC67-2156485DC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1101373"/>
            <a:ext cx="4752528" cy="2999268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E9B81E16-CCE7-E3DF-0204-A7F55B11D879}"/>
              </a:ext>
            </a:extLst>
          </p:cNvPr>
          <p:cNvSpPr txBox="1">
            <a:spLocks/>
          </p:cNvSpPr>
          <p:nvPr/>
        </p:nvSpPr>
        <p:spPr bwMode="auto">
          <a:xfrm>
            <a:off x="208112" y="4437112"/>
            <a:ext cx="4363888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3600" b="1" kern="0" dirty="0">
                <a:sym typeface="Wingdings" panose="05000000000000000000" pitchFamily="2" charset="2"/>
              </a:rPr>
              <a:t>h &gt; 9,0 m 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3200" b="1" kern="0" dirty="0">
                <a:sym typeface="Wingdings" panose="05000000000000000000" pitchFamily="2" charset="2"/>
              </a:rPr>
              <a:t>Větrání CHUC se </a:t>
            </a:r>
            <a:r>
              <a:rPr lang="cs-CZ" altLang="cs-CZ" sz="3600" b="1" kern="0" dirty="0">
                <a:sym typeface="Wingdings" panose="05000000000000000000" pitchFamily="2" charset="2"/>
              </a:rPr>
              <a:t>samočinnou aktivací (EPS)</a:t>
            </a:r>
            <a:endParaRPr lang="cs-CZ" altLang="cs-CZ" sz="2400" b="1" kern="0" dirty="0">
              <a:sym typeface="Wingdings" panose="05000000000000000000" pitchFamily="2" charset="2"/>
            </a:endParaRPr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C5744A2C-38F9-54A8-4308-8FBB69505130}"/>
              </a:ext>
            </a:extLst>
          </p:cNvPr>
          <p:cNvSpPr txBox="1">
            <a:spLocks/>
          </p:cNvSpPr>
          <p:nvPr/>
        </p:nvSpPr>
        <p:spPr bwMode="auto">
          <a:xfrm>
            <a:off x="4932040" y="4293096"/>
            <a:ext cx="436388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3600" b="1" kern="0" dirty="0">
                <a:sym typeface="Wingdings" panose="05000000000000000000" pitchFamily="2" charset="2"/>
              </a:rPr>
              <a:t>h &gt; 15 m 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3200" b="1" kern="0" dirty="0">
                <a:sym typeface="Wingdings" panose="05000000000000000000" pitchFamily="2" charset="2"/>
              </a:rPr>
              <a:t>větrání nucené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3200" b="1" kern="0" dirty="0">
                <a:sym typeface="Wingdings" panose="05000000000000000000" pitchFamily="2" charset="2"/>
              </a:rPr>
              <a:t>Od EPS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000" b="1" kern="0" dirty="0">
                <a:sym typeface="Wingdings" panose="05000000000000000000" pitchFamily="2" charset="2"/>
              </a:rPr>
              <a:t>samozřejmost</a:t>
            </a:r>
          </a:p>
        </p:txBody>
      </p:sp>
    </p:spTree>
    <p:extLst>
      <p:ext uri="{BB962C8B-B14F-4D97-AF65-F5344CB8AC3E}">
        <p14:creationId xmlns:p14="http://schemas.microsoft.com/office/powerpoint/2010/main" val="1965878114"/>
      </p:ext>
    </p:extLst>
  </p:cSld>
  <p:clrMapOvr>
    <a:masterClrMapping/>
  </p:clrMapOvr>
  <p:transition>
    <p:pull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18</a:t>
            </a:fld>
            <a:endParaRPr lang="cs-CZ" altLang="cs-CZ" dirty="0"/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251520" y="332656"/>
            <a:ext cx="871296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0070C0"/>
                </a:solidFill>
              </a:rPr>
              <a:t>ČSN 73 0802 -- PŘÍLOHA K - UC</a:t>
            </a:r>
            <a:endParaRPr lang="cs-CZ" altLang="cs-CZ" sz="3200" b="1" u="sng" dirty="0">
              <a:solidFill>
                <a:srgbClr val="FF3300"/>
              </a:solidFill>
            </a:endParaRP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925D8778-0CFD-3B95-03DF-1E0CAD0F2AC3}"/>
              </a:ext>
            </a:extLst>
          </p:cNvPr>
          <p:cNvSpPr txBox="1">
            <a:spLocks/>
          </p:cNvSpPr>
          <p:nvPr/>
        </p:nvSpPr>
        <p:spPr bwMode="auto">
          <a:xfrm>
            <a:off x="107504" y="1412776"/>
            <a:ext cx="864096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800" b="1" kern="0" dirty="0">
                <a:sym typeface="Wingdings" panose="05000000000000000000" pitchFamily="2" charset="2"/>
              </a:rPr>
              <a:t>1 NUC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400" b="1" kern="0" dirty="0">
                <a:sym typeface="Wingdings" panose="05000000000000000000" pitchFamily="2" charset="2"/>
              </a:rPr>
              <a:t>E = 65 osob (100 // 120 osob)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400" b="1" kern="0" dirty="0">
                <a:sym typeface="Wingdings" panose="05000000000000000000" pitchFamily="2" charset="2"/>
              </a:rPr>
              <a:t>Max. 12 osob s omezenou schopností pohybu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400" b="1" kern="0" dirty="0">
                <a:sym typeface="Wingdings" panose="05000000000000000000" pitchFamily="2" charset="2"/>
              </a:rPr>
              <a:t>Délka &lt; 15 m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1600" b="1" kern="0" dirty="0">
                <a:sym typeface="Wingdings" panose="05000000000000000000" pitchFamily="2" charset="2"/>
              </a:rPr>
              <a:t>Platí ostatní normy / OB4 = 10 m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400" b="1" kern="0" dirty="0">
                <a:sym typeface="Wingdings" panose="05000000000000000000" pitchFamily="2" charset="2"/>
              </a:rPr>
              <a:t>Min. 1,5 </a:t>
            </a:r>
            <a:r>
              <a:rPr lang="cs-CZ" altLang="cs-CZ" sz="2400" b="1" kern="0" dirty="0" err="1">
                <a:sym typeface="Wingdings" panose="05000000000000000000" pitchFamily="2" charset="2"/>
              </a:rPr>
              <a:t>úp</a:t>
            </a:r>
            <a:endParaRPr lang="cs-CZ" altLang="cs-CZ" sz="2400" b="1" kern="0" dirty="0"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800" b="1" kern="0" dirty="0">
                <a:sym typeface="Wingdings" panose="05000000000000000000" pitchFamily="2" charset="2"/>
              </a:rPr>
              <a:t>OSTATNÍ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400" b="1" kern="0" dirty="0">
                <a:sym typeface="Wingdings" panose="05000000000000000000" pitchFamily="2" charset="2"/>
              </a:rPr>
              <a:t>Panikové kliky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400" b="1" kern="0" dirty="0">
                <a:sym typeface="Wingdings" panose="05000000000000000000" pitchFamily="2" charset="2"/>
              </a:rPr>
              <a:t>Nouzové osvětlení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400" b="1" kern="0" dirty="0">
                <a:sym typeface="Wingdings" panose="05000000000000000000" pitchFamily="2" charset="2"/>
              </a:rPr>
              <a:t>PN=5 // BPR // JINÉ OMEZENÍ (OB) </a:t>
            </a:r>
            <a:r>
              <a:rPr lang="cs-CZ" altLang="cs-CZ" sz="2400" b="1" kern="0" dirty="0">
                <a:solidFill>
                  <a:srgbClr val="FF3300"/>
                </a:solidFill>
                <a:sym typeface="Wingdings" panose="05000000000000000000" pitchFamily="2" charset="2"/>
              </a:rPr>
              <a:t>== == K2 10 A1/A2</a:t>
            </a:r>
          </a:p>
        </p:txBody>
      </p:sp>
    </p:spTree>
    <p:extLst>
      <p:ext uri="{BB962C8B-B14F-4D97-AF65-F5344CB8AC3E}">
        <p14:creationId xmlns:p14="http://schemas.microsoft.com/office/powerpoint/2010/main" val="2198695838"/>
      </p:ext>
    </p:extLst>
  </p:cSld>
  <p:clrMapOvr>
    <a:masterClrMapping/>
  </p:clrMapOvr>
  <p:transition>
    <p:pull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19</a:t>
            </a:fld>
            <a:endParaRPr lang="cs-CZ" altLang="cs-CZ" dirty="0"/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251520" y="332656"/>
            <a:ext cx="871296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0070C0"/>
                </a:solidFill>
              </a:rPr>
              <a:t>ČSN 73 0802 -- PŘÍLOHA K - ODSTUPY</a:t>
            </a:r>
            <a:endParaRPr lang="cs-CZ" altLang="cs-CZ" sz="3200" b="1" u="sng" dirty="0">
              <a:solidFill>
                <a:srgbClr val="FF3300"/>
              </a:solidFill>
            </a:endParaRP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925D8778-0CFD-3B95-03DF-1E0CAD0F2AC3}"/>
              </a:ext>
            </a:extLst>
          </p:cNvPr>
          <p:cNvSpPr txBox="1">
            <a:spLocks/>
          </p:cNvSpPr>
          <p:nvPr/>
        </p:nvSpPr>
        <p:spPr bwMode="auto">
          <a:xfrm>
            <a:off x="107504" y="1412776"/>
            <a:ext cx="864096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2800" b="1" kern="0" dirty="0">
                <a:sym typeface="Wingdings" panose="05000000000000000000" pitchFamily="2" charset="2"/>
              </a:rPr>
              <a:t>HODNOTÍ SE OBA ZPŮSOBY </a:t>
            </a:r>
            <a:r>
              <a:rPr lang="cs-CZ" altLang="cs-CZ" sz="2800" b="1" kern="0" dirty="0">
                <a:solidFill>
                  <a:srgbClr val="FF3300"/>
                </a:solidFill>
                <a:sym typeface="Wingdings" panose="05000000000000000000" pitchFamily="2" charset="2"/>
              </a:rPr>
              <a:t>(standard)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800" b="1" kern="0" dirty="0">
                <a:sym typeface="Wingdings" panose="05000000000000000000" pitchFamily="2" charset="2"/>
              </a:rPr>
              <a:t>a) nebezpečí sálání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800" b="1" kern="0" dirty="0">
                <a:sym typeface="Wingdings" panose="05000000000000000000" pitchFamily="2" charset="2"/>
              </a:rPr>
              <a:t>b) nebezpečí padání hořících částí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2800" b="1" kern="0" dirty="0">
                <a:sym typeface="Wingdings" panose="05000000000000000000" pitchFamily="2" charset="2"/>
              </a:rPr>
              <a:t> 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2800" b="1" kern="0" dirty="0">
                <a:sym typeface="Wingdings" panose="05000000000000000000" pitchFamily="2" charset="2"/>
              </a:rPr>
              <a:t>VÝPOČTOVÉ POŽÁRNÍ ZATÍŽENÍ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800" b="1" kern="0" dirty="0">
                <a:sym typeface="Wingdings" panose="05000000000000000000" pitchFamily="2" charset="2"/>
              </a:rPr>
              <a:t>OTVORY 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400" b="1" kern="0" dirty="0" err="1">
                <a:sym typeface="Wingdings" panose="05000000000000000000" pitchFamily="2" charset="2"/>
              </a:rPr>
              <a:t>pv</a:t>
            </a:r>
            <a:r>
              <a:rPr lang="cs-CZ" altLang="cs-CZ" sz="2400" b="1" kern="0" dirty="0">
                <a:sym typeface="Wingdings" panose="05000000000000000000" pitchFamily="2" charset="2"/>
              </a:rPr>
              <a:t> = 75+15 = 90 </a:t>
            </a:r>
            <a:r>
              <a:rPr lang="cs-CZ" altLang="cs-CZ" sz="2400" b="1" kern="0" dirty="0" err="1">
                <a:sym typeface="Wingdings" panose="05000000000000000000" pitchFamily="2" charset="2"/>
              </a:rPr>
              <a:t>kg.m</a:t>
            </a:r>
            <a:r>
              <a:rPr lang="cs-CZ" altLang="cs-CZ" sz="2400" b="1" kern="0" dirty="0">
                <a:sym typeface="Wingdings" panose="05000000000000000000" pitchFamily="2" charset="2"/>
              </a:rPr>
              <a:t>–2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800" b="1" kern="0" dirty="0">
                <a:sym typeface="Wingdings" panose="05000000000000000000" pitchFamily="2" charset="2"/>
              </a:rPr>
              <a:t>HOŘLAVÉ OBKLADY 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000" b="1" kern="0" dirty="0">
                <a:solidFill>
                  <a:srgbClr val="FF3300"/>
                </a:solidFill>
                <a:sym typeface="Wingdings" panose="05000000000000000000" pitchFamily="2" charset="2"/>
              </a:rPr>
              <a:t>možné pouze v rámci jednoho PU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400" b="1" kern="0" dirty="0" err="1">
                <a:sym typeface="Wingdings" panose="05000000000000000000" pitchFamily="2" charset="2"/>
              </a:rPr>
              <a:t>pv</a:t>
            </a:r>
            <a:r>
              <a:rPr lang="cs-CZ" altLang="cs-CZ" sz="2400" b="1" kern="0" dirty="0">
                <a:sym typeface="Wingdings" panose="05000000000000000000" pitchFamily="2" charset="2"/>
              </a:rPr>
              <a:t> = 30 </a:t>
            </a:r>
            <a:r>
              <a:rPr lang="cs-CZ" altLang="cs-CZ" sz="2400" b="1" kern="0" dirty="0" err="1">
                <a:sym typeface="Wingdings" panose="05000000000000000000" pitchFamily="2" charset="2"/>
              </a:rPr>
              <a:t>kg.m</a:t>
            </a:r>
            <a:r>
              <a:rPr lang="cs-CZ" altLang="cs-CZ" sz="2400" b="1" kern="0" dirty="0">
                <a:sym typeface="Wingdings" panose="05000000000000000000" pitchFamily="2" charset="2"/>
              </a:rPr>
              <a:t>–2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cs-CZ" altLang="cs-CZ" sz="2800" b="1" kern="0" dirty="0">
              <a:sym typeface="Wingdings" panose="05000000000000000000" pitchFamily="2" charset="2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24004A0-04A0-6C2D-99C7-BEF748139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133" y="3818125"/>
            <a:ext cx="4179347" cy="280383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330C65A-54CD-4570-D90D-9AE80D5C4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5246" y="1032236"/>
            <a:ext cx="2817234" cy="266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24729"/>
      </p:ext>
    </p:extLst>
  </p:cSld>
  <p:clrMapOvr>
    <a:masterClrMapping/>
  </p:clrMapOvr>
  <p:transition>
    <p:pull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2</a:t>
            </a:fld>
            <a:endParaRPr lang="cs-CZ" altLang="cs-CZ" dirty="0"/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539552" y="278939"/>
            <a:ext cx="82089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0070C0"/>
                </a:solidFill>
              </a:rPr>
              <a:t>O ČEM SE BUDEME BAVIT V ROCE 2026</a:t>
            </a:r>
            <a:endParaRPr lang="cs-CZ" altLang="cs-CZ" sz="3200" b="1" u="sng" dirty="0">
              <a:solidFill>
                <a:srgbClr val="FF3300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FB00EC0-23E8-2661-F817-7B0030795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01" y="1052737"/>
            <a:ext cx="5825660" cy="131372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22F2968-E1FC-49A8-4187-E200EAD5D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36" y="2452106"/>
            <a:ext cx="5825660" cy="122644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811206E-4C68-AEA1-2E3D-40CE057B7E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336" y="3767630"/>
            <a:ext cx="5825660" cy="1285755"/>
          </a:xfrm>
          <a:prstGeom prst="rect">
            <a:avLst/>
          </a:prstGeom>
        </p:spPr>
      </p:pic>
      <p:sp>
        <p:nvSpPr>
          <p:cNvPr id="13" name="Podnadpis 2">
            <a:extLst>
              <a:ext uri="{FF2B5EF4-FFF2-40B4-BE49-F238E27FC236}">
                <a16:creationId xmlns:a16="http://schemas.microsoft.com/office/drawing/2014/main" id="{67678107-A89E-AB33-A92F-70F962E82111}"/>
              </a:ext>
            </a:extLst>
          </p:cNvPr>
          <p:cNvSpPr txBox="1">
            <a:spLocks/>
          </p:cNvSpPr>
          <p:nvPr/>
        </p:nvSpPr>
        <p:spPr bwMode="auto">
          <a:xfrm>
            <a:off x="6084168" y="1257271"/>
            <a:ext cx="3024336" cy="4796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9pPr>
          </a:lstStyle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2400" b="1" kern="0" dirty="0">
                <a:sym typeface="Wingdings" panose="05000000000000000000" pitchFamily="2" charset="2"/>
              </a:rPr>
              <a:t>Pepa Král</a:t>
            </a:r>
          </a:p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2400" b="1" kern="0" dirty="0">
                <a:sym typeface="Wingdings" panose="05000000000000000000" pitchFamily="2" charset="2"/>
              </a:rPr>
              <a:t>Honza Peterek</a:t>
            </a:r>
          </a:p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1600" b="1" kern="0" dirty="0">
                <a:solidFill>
                  <a:srgbClr val="FF0000"/>
                </a:solidFill>
                <a:sym typeface="Wingdings" panose="05000000000000000000" pitchFamily="2" charset="2"/>
              </a:rPr>
              <a:t>I  01/2026</a:t>
            </a:r>
          </a:p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endParaRPr lang="cs-CZ" altLang="cs-CZ" sz="2400" b="1" kern="0" dirty="0">
              <a:sym typeface="Wingdings" panose="05000000000000000000" pitchFamily="2" charset="2"/>
            </a:endParaRPr>
          </a:p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2400" b="1" kern="0" dirty="0">
                <a:sym typeface="Wingdings" panose="05000000000000000000" pitchFamily="2" charset="2"/>
              </a:rPr>
              <a:t>TÝM</a:t>
            </a:r>
          </a:p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1600" b="1" kern="0" dirty="0">
                <a:solidFill>
                  <a:srgbClr val="FF0000"/>
                </a:solidFill>
                <a:sym typeface="Wingdings" panose="05000000000000000000" pitchFamily="2" charset="2"/>
              </a:rPr>
              <a:t>II  04/2026</a:t>
            </a:r>
          </a:p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endParaRPr lang="cs-CZ" altLang="cs-CZ" sz="1600" b="1" kern="0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2400" b="1" kern="0" dirty="0">
                <a:sym typeface="Wingdings" panose="05000000000000000000" pitchFamily="2" charset="2"/>
              </a:rPr>
              <a:t>TÝM + Petr Hejtmánek</a:t>
            </a:r>
          </a:p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1400" b="1" kern="0" dirty="0">
                <a:solidFill>
                  <a:srgbClr val="FF0000"/>
                </a:solidFill>
                <a:sym typeface="Wingdings" panose="05000000000000000000" pitchFamily="2" charset="2"/>
              </a:rPr>
              <a:t>I  02/2026 (SC1)</a:t>
            </a:r>
          </a:p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1400" b="1" kern="0" dirty="0">
                <a:solidFill>
                  <a:srgbClr val="FF0000"/>
                </a:solidFill>
                <a:sym typeface="Wingdings" panose="05000000000000000000" pitchFamily="2" charset="2"/>
              </a:rPr>
              <a:t>II  03/2026 (TNK 27)</a:t>
            </a:r>
          </a:p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endParaRPr lang="cs-CZ" altLang="cs-CZ" sz="2400" b="1" kern="0" dirty="0">
              <a:sym typeface="Wingdings" panose="05000000000000000000" pitchFamily="2" charset="2"/>
            </a:endParaRPr>
          </a:p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2400" b="1" kern="0" dirty="0">
                <a:sym typeface="Wingdings" panose="05000000000000000000" pitchFamily="2" charset="2"/>
              </a:rPr>
              <a:t>Petr Boháč</a:t>
            </a:r>
          </a:p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1600" b="1" kern="0" dirty="0">
                <a:solidFill>
                  <a:srgbClr val="FF0000"/>
                </a:solidFill>
                <a:sym typeface="Wingdings" panose="05000000000000000000" pitchFamily="2" charset="2"/>
              </a:rPr>
              <a:t>IV  04/2026 (SC1/TNK/projednání)</a:t>
            </a:r>
            <a:endParaRPr lang="cs-CZ" altLang="cs-CZ" sz="3200" b="1" kern="0" dirty="0">
              <a:sym typeface="Wingdings" panose="05000000000000000000" pitchFamily="2" charset="2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27F852E-16AA-50F3-F45F-CB592218D0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337" y="5187715"/>
            <a:ext cx="5827824" cy="14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4826"/>
      </p:ext>
    </p:extLst>
  </p:cSld>
  <p:clrMapOvr>
    <a:masterClrMapping/>
  </p:clrMapOvr>
  <p:transition>
    <p:pull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20</a:t>
            </a:fld>
            <a:endParaRPr lang="cs-CZ" altLang="cs-CZ" dirty="0"/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251520" y="332656"/>
            <a:ext cx="871296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0070C0"/>
                </a:solidFill>
              </a:rPr>
              <a:t>PŘÍLOHA K – PROTIPOŽÁRNÍ ZÁSAH</a:t>
            </a:r>
            <a:endParaRPr lang="cs-CZ" altLang="cs-CZ" sz="3200" b="1" u="sng" dirty="0">
              <a:solidFill>
                <a:srgbClr val="FF3300"/>
              </a:solidFill>
            </a:endParaRP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925D8778-0CFD-3B95-03DF-1E0CAD0F2AC3}"/>
              </a:ext>
            </a:extLst>
          </p:cNvPr>
          <p:cNvSpPr txBox="1">
            <a:spLocks/>
          </p:cNvSpPr>
          <p:nvPr/>
        </p:nvSpPr>
        <p:spPr bwMode="auto">
          <a:xfrm>
            <a:off x="107504" y="1412776"/>
            <a:ext cx="8712968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3600" b="1" kern="0" dirty="0">
                <a:sym typeface="Wingdings" panose="05000000000000000000" pitchFamily="2" charset="2"/>
              </a:rPr>
              <a:t>h &gt; 15 (18=DP2/K2) m = CHUC = </a:t>
            </a:r>
            <a:r>
              <a:rPr lang="cs-CZ" altLang="cs-CZ" sz="3600" b="1" kern="0" dirty="0">
                <a:solidFill>
                  <a:srgbClr val="FF3300"/>
                </a:solidFill>
                <a:sym typeface="Wingdings" panose="05000000000000000000" pitchFamily="2" charset="2"/>
              </a:rPr>
              <a:t>VZC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3600" b="1" kern="0" dirty="0">
                <a:sym typeface="Wingdings" panose="05000000000000000000" pitchFamily="2" charset="2"/>
              </a:rPr>
              <a:t>CHUC = </a:t>
            </a:r>
            <a:r>
              <a:rPr lang="cs-CZ" altLang="cs-CZ" sz="3600" b="1" kern="0" dirty="0">
                <a:solidFill>
                  <a:srgbClr val="FF3300"/>
                </a:solidFill>
                <a:sym typeface="Wingdings" panose="05000000000000000000" pitchFamily="2" charset="2"/>
              </a:rPr>
              <a:t>požární potrubí </a:t>
            </a:r>
            <a:r>
              <a:rPr lang="cs-CZ" altLang="cs-CZ" sz="3600" b="1" kern="0" dirty="0">
                <a:sym typeface="Wingdings" panose="05000000000000000000" pitchFamily="2" charset="2"/>
              </a:rPr>
              <a:t>= VŽDY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3600" b="1" kern="0" dirty="0">
                <a:sym typeface="Wingdings" panose="05000000000000000000" pitchFamily="2" charset="2"/>
              </a:rPr>
              <a:t>HYDRANTY </a:t>
            </a:r>
            <a:r>
              <a:rPr lang="cs-CZ" altLang="cs-CZ" sz="3600" b="1" kern="0" dirty="0">
                <a:solidFill>
                  <a:srgbClr val="FF3300"/>
                </a:solidFill>
                <a:sym typeface="Wingdings" panose="05000000000000000000" pitchFamily="2" charset="2"/>
              </a:rPr>
              <a:t>DN 25 mm </a:t>
            </a:r>
            <a:r>
              <a:rPr lang="cs-CZ" altLang="cs-CZ" sz="3600" b="1" kern="0" dirty="0">
                <a:sym typeface="Wingdings" panose="05000000000000000000" pitchFamily="2" charset="2"/>
              </a:rPr>
              <a:t>= VŽDY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3600" b="1" kern="0" dirty="0">
                <a:sym typeface="Wingdings" panose="05000000000000000000" pitchFamily="2" charset="2"/>
              </a:rPr>
              <a:t>h &gt; 12 m BEZ SSHZ = </a:t>
            </a:r>
            <a:r>
              <a:rPr lang="cs-CZ" altLang="cs-CZ" sz="3600" b="1" kern="0" dirty="0">
                <a:solidFill>
                  <a:srgbClr val="FF3300"/>
                </a:solidFill>
                <a:sym typeface="Wingdings" panose="05000000000000000000" pitchFamily="2" charset="2"/>
              </a:rPr>
              <a:t>nástupní plochy 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3200" b="1" kern="0" dirty="0">
                <a:sym typeface="Wingdings" panose="05000000000000000000" pitchFamily="2" charset="2"/>
              </a:rPr>
              <a:t>VŽDY = </a:t>
            </a:r>
            <a:r>
              <a:rPr lang="cs-CZ" altLang="cs-CZ" sz="3600" b="1" kern="0" dirty="0">
                <a:sym typeface="Wingdings" panose="05000000000000000000" pitchFamily="2" charset="2"/>
              </a:rPr>
              <a:t>pokud existuje riziko požáru obvodových stěn z vnější strany.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3200" b="1" kern="0" dirty="0">
                <a:sym typeface="Wingdings" panose="05000000000000000000" pitchFamily="2" charset="2"/>
              </a:rPr>
              <a:t>Počet a polohy nástupních ploch VŠUDE LZE HASIT</a:t>
            </a:r>
            <a:endParaRPr lang="cs-CZ" altLang="cs-CZ" sz="2400" b="1" kern="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60939593"/>
      </p:ext>
    </p:extLst>
  </p:cSld>
  <p:clrMapOvr>
    <a:masterClrMapping/>
  </p:clrMapOvr>
  <p:transition>
    <p:pull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21</a:t>
            </a:fld>
            <a:endParaRPr lang="cs-CZ" altLang="cs-CZ" dirty="0"/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251520" y="332656"/>
            <a:ext cx="871296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0070C0"/>
                </a:solidFill>
              </a:rPr>
              <a:t>PŘÍLOHA K – PBZ</a:t>
            </a:r>
            <a:endParaRPr lang="cs-CZ" altLang="cs-CZ" sz="3200" b="1" u="sng" dirty="0">
              <a:solidFill>
                <a:srgbClr val="FF3300"/>
              </a:solidFill>
            </a:endParaRP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925D8778-0CFD-3B95-03DF-1E0CAD0F2AC3}"/>
              </a:ext>
            </a:extLst>
          </p:cNvPr>
          <p:cNvSpPr txBox="1">
            <a:spLocks/>
          </p:cNvSpPr>
          <p:nvPr/>
        </p:nvSpPr>
        <p:spPr bwMode="auto">
          <a:xfrm>
            <a:off x="107504" y="1412776"/>
            <a:ext cx="900100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3600" b="1" kern="0" dirty="0">
                <a:sym typeface="Wingdings" panose="05000000000000000000" pitchFamily="2" charset="2"/>
              </a:rPr>
              <a:t>Rozváděče (25A / 200 V) 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3200" b="1" kern="0" dirty="0">
                <a:sym typeface="Wingdings" panose="05000000000000000000" pitchFamily="2" charset="2"/>
              </a:rPr>
              <a:t>VŽDY ODDĚLIT OD CHUC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3200" b="1" kern="0" dirty="0">
                <a:sym typeface="Wingdings" panose="05000000000000000000" pitchFamily="2" charset="2"/>
              </a:rPr>
              <a:t>OSTATNÍ = </a:t>
            </a:r>
            <a:r>
              <a:rPr lang="cs-CZ" altLang="cs-CZ" sz="3200" b="1" kern="0" dirty="0">
                <a:solidFill>
                  <a:srgbClr val="FF3300"/>
                </a:solidFill>
                <a:sym typeface="Wingdings" panose="05000000000000000000" pitchFamily="2" charset="2"/>
              </a:rPr>
              <a:t>NEBO  </a:t>
            </a:r>
            <a:r>
              <a:rPr lang="cs-CZ" altLang="cs-CZ" sz="3200" b="1" kern="0" dirty="0">
                <a:sym typeface="Wingdings" panose="05000000000000000000" pitchFamily="2" charset="2"/>
              </a:rPr>
              <a:t>LOKÁLNÍ SHZ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cs-CZ" altLang="cs-CZ" sz="3600" b="1" kern="0" dirty="0"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3600" b="1" kern="0" dirty="0">
                <a:sym typeface="Wingdings" panose="05000000000000000000" pitchFamily="2" charset="2"/>
              </a:rPr>
              <a:t>Prostupy VZT podle ČSN 73 0872, avšak plošné limity JSOU POLOVIČNÍ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3200" b="1" kern="0" dirty="0">
                <a:solidFill>
                  <a:srgbClr val="FF3300"/>
                </a:solidFill>
                <a:sym typeface="Wingdings" panose="05000000000000000000" pitchFamily="2" charset="2"/>
              </a:rPr>
              <a:t>0,5x0 = 0</a:t>
            </a:r>
          </a:p>
        </p:txBody>
      </p:sp>
    </p:spTree>
    <p:extLst>
      <p:ext uri="{BB962C8B-B14F-4D97-AF65-F5344CB8AC3E}">
        <p14:creationId xmlns:p14="http://schemas.microsoft.com/office/powerpoint/2010/main" val="3073561448"/>
      </p:ext>
    </p:extLst>
  </p:cSld>
  <p:clrMapOvr>
    <a:masterClrMapping/>
  </p:clrMapOvr>
  <p:transition>
    <p:pull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22</a:t>
            </a:fld>
            <a:endParaRPr lang="cs-CZ" altLang="cs-CZ" dirty="0"/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251520" y="332656"/>
            <a:ext cx="871296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0070C0"/>
                </a:solidFill>
              </a:rPr>
              <a:t>PŘÍLOHA K – PBZ </a:t>
            </a:r>
            <a:r>
              <a:rPr lang="cs-CZ" altLang="cs-CZ" sz="3200" b="1" u="sng" dirty="0">
                <a:solidFill>
                  <a:srgbClr val="FF3300"/>
                </a:solidFill>
              </a:rPr>
              <a:t>- EPS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925D8778-0CFD-3B95-03DF-1E0CAD0F2AC3}"/>
              </a:ext>
            </a:extLst>
          </p:cNvPr>
          <p:cNvSpPr txBox="1">
            <a:spLocks/>
          </p:cNvSpPr>
          <p:nvPr/>
        </p:nvSpPr>
        <p:spPr bwMode="auto">
          <a:xfrm>
            <a:off x="107504" y="1135087"/>
            <a:ext cx="9001000" cy="53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9pPr>
          </a:lstStyle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b="1" kern="0" dirty="0">
                <a:sym typeface="Wingdings" panose="05000000000000000000" pitchFamily="2" charset="2"/>
              </a:rPr>
              <a:t>CELÁ PLOCHA OBJEKTŮ (VČ. DP1, PP …)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b="1" kern="0" dirty="0">
                <a:sym typeface="Wingdings" panose="05000000000000000000" pitchFamily="2" charset="2"/>
              </a:rPr>
              <a:t>Včetně BPR (zde to není BPR…)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b="1" kern="0" dirty="0">
                <a:sym typeface="Wingdings" panose="05000000000000000000" pitchFamily="2" charset="2"/>
              </a:rPr>
              <a:t>CHUC, chodby NUC apod.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b="1" kern="0" dirty="0">
                <a:sym typeface="Wingdings" panose="05000000000000000000" pitchFamily="2" charset="2"/>
              </a:rPr>
              <a:t>Šachty 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b="1" kern="0" dirty="0">
                <a:sym typeface="Wingdings" panose="05000000000000000000" pitchFamily="2" charset="2"/>
              </a:rPr>
              <a:t>Nad nepožárními podhledy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b="1" kern="0" dirty="0">
                <a:sym typeface="Wingdings" panose="05000000000000000000" pitchFamily="2" charset="2"/>
              </a:rPr>
              <a:t>Zdvojené podlahy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b="1" kern="0" dirty="0">
                <a:sym typeface="Wingdings" panose="05000000000000000000" pitchFamily="2" charset="2"/>
              </a:rPr>
              <a:t>kromě PU bytů h≤15 m + samostatných sklepů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b="1" kern="0" dirty="0">
                <a:sym typeface="Wingdings" panose="05000000000000000000" pitchFamily="2" charset="2"/>
              </a:rPr>
              <a:t>Vždy propojené hlásiče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b="1" kern="0" dirty="0">
                <a:sym typeface="Wingdings" panose="05000000000000000000" pitchFamily="2" charset="2"/>
              </a:rPr>
              <a:t>H&gt;15 =&gt; EPS I V BYTECH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b="1" kern="0" dirty="0">
                <a:sym typeface="Wingdings" panose="05000000000000000000" pitchFamily="2" charset="2"/>
              </a:rPr>
              <a:t>Výjimka „mokré provozy“ (sprchy, kabiny WC, koupelny apod. 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b="1" kern="0" dirty="0">
                <a:sym typeface="Wingdings" panose="05000000000000000000" pitchFamily="2" charset="2"/>
              </a:rPr>
              <a:t>ZDP (SSHZ = LZE OBSLUHA)</a:t>
            </a:r>
            <a:endParaRPr lang="cs-CZ" altLang="cs-CZ" sz="2400" b="1" kern="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02233257"/>
      </p:ext>
    </p:extLst>
  </p:cSld>
  <p:clrMapOvr>
    <a:masterClrMapping/>
  </p:clrMapOvr>
  <p:transition>
    <p:pull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23</a:t>
            </a:fld>
            <a:endParaRPr lang="cs-CZ" altLang="cs-CZ" dirty="0"/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251520" y="332656"/>
            <a:ext cx="871296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0070C0"/>
                </a:solidFill>
              </a:rPr>
              <a:t>PŘÍLOHA K – PBZ </a:t>
            </a:r>
            <a:r>
              <a:rPr lang="cs-CZ" altLang="cs-CZ" sz="3200" b="1" u="sng" dirty="0">
                <a:solidFill>
                  <a:srgbClr val="FF3300"/>
                </a:solidFill>
              </a:rPr>
              <a:t>- SHZ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925D8778-0CFD-3B95-03DF-1E0CAD0F2AC3}"/>
              </a:ext>
            </a:extLst>
          </p:cNvPr>
          <p:cNvSpPr txBox="1">
            <a:spLocks/>
          </p:cNvSpPr>
          <p:nvPr/>
        </p:nvSpPr>
        <p:spPr bwMode="auto">
          <a:xfrm>
            <a:off x="143000" y="1268760"/>
            <a:ext cx="900100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3600" b="1" kern="0" dirty="0">
                <a:sym typeface="Wingdings" panose="05000000000000000000" pitchFamily="2" charset="2"/>
              </a:rPr>
              <a:t>h &gt; 15 m  (18 m / DP2 / K2 </a:t>
            </a:r>
            <a:r>
              <a:rPr lang="cs-CZ" altLang="cs-CZ" sz="3600" b="1" kern="0" dirty="0" err="1">
                <a:sym typeface="Wingdings" panose="05000000000000000000" pitchFamily="2" charset="2"/>
              </a:rPr>
              <a:t>xx</a:t>
            </a:r>
            <a:r>
              <a:rPr lang="cs-CZ" altLang="cs-CZ" sz="3600" b="1" kern="0" dirty="0">
                <a:sym typeface="Wingdings" panose="05000000000000000000" pitchFamily="2" charset="2"/>
              </a:rPr>
              <a:t> A1,A2)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3200" b="1" kern="0" dirty="0">
                <a:sym typeface="Wingdings" panose="05000000000000000000" pitchFamily="2" charset="2"/>
              </a:rPr>
              <a:t>musí být vybaveny EPS (včetně bytů …)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800" b="1" kern="0" dirty="0">
                <a:sym typeface="Wingdings" panose="05000000000000000000" pitchFamily="2" charset="2"/>
              </a:rPr>
              <a:t>a zároveň: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3200" b="1" kern="0" dirty="0">
                <a:sym typeface="Wingdings" panose="05000000000000000000" pitchFamily="2" charset="2"/>
              </a:rPr>
              <a:t>SSHZ 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800" b="1" kern="0" dirty="0">
                <a:sym typeface="Wingdings" panose="05000000000000000000" pitchFamily="2" charset="2"/>
              </a:rPr>
              <a:t>např. mlhové stabilní hasicí zařízení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800" b="1" kern="0" dirty="0">
                <a:sym typeface="Wingdings" panose="05000000000000000000" pitchFamily="2" charset="2"/>
              </a:rPr>
              <a:t>Sprinklerové SSHZ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800" b="1" kern="0" dirty="0">
                <a:sym typeface="Wingdings" panose="05000000000000000000" pitchFamily="2" charset="2"/>
              </a:rPr>
              <a:t>SHZ podle ČSN EN 16925+AC (rezidenční sprinklery)</a:t>
            </a:r>
          </a:p>
        </p:txBody>
      </p:sp>
    </p:spTree>
    <p:extLst>
      <p:ext uri="{BB962C8B-B14F-4D97-AF65-F5344CB8AC3E}">
        <p14:creationId xmlns:p14="http://schemas.microsoft.com/office/powerpoint/2010/main" val="753402307"/>
      </p:ext>
    </p:extLst>
  </p:cSld>
  <p:clrMapOvr>
    <a:masterClrMapping/>
  </p:clrMapOvr>
  <p:transition>
    <p:pull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24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59532" y="1628800"/>
            <a:ext cx="8424936" cy="5112568"/>
          </a:xfrm>
        </p:spPr>
        <p:txBody>
          <a:bodyPr/>
          <a:lstStyle/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sym typeface="Wingdings" panose="05000000000000000000" pitchFamily="2" charset="2"/>
              </a:rPr>
              <a:t>ZMĚNA 73 0802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ym typeface="Wingdings" panose="05000000000000000000" pitchFamily="2" charset="2"/>
              </a:rPr>
              <a:t>PU BPR kam ústí E.V.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ym typeface="Wingdings" panose="05000000000000000000" pitchFamily="2" charset="2"/>
              </a:rPr>
              <a:t>Větrání výtahů (E.V. CHUC/BPR)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ym typeface="Wingdings" panose="05000000000000000000" pitchFamily="2" charset="2"/>
              </a:rPr>
              <a:t>Povrchy (U1 / U2 ….)</a:t>
            </a:r>
          </a:p>
          <a:p>
            <a:pPr marL="1847850" lvl="3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1600" b="1" dirty="0">
                <a:sym typeface="Wingdings" panose="05000000000000000000" pitchFamily="2" charset="2"/>
              </a:rPr>
              <a:t>JEN REAKCE NA OHEŇ B-S1-D0 = D-S2-D0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ym typeface="Wingdings" panose="05000000000000000000" pitchFamily="2" charset="2"/>
              </a:rPr>
              <a:t>Schopnost pohybu osob</a:t>
            </a:r>
          </a:p>
          <a:p>
            <a:pPr marL="1847850" lvl="3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1600" b="1" dirty="0">
                <a:sym typeface="Wingdings" panose="05000000000000000000" pitchFamily="2" charset="2"/>
              </a:rPr>
              <a:t>OJEDINĚLE / NÁHODNĚ</a:t>
            </a:r>
          </a:p>
          <a:p>
            <a:pPr marL="1847850" lvl="3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1600" b="1" dirty="0">
                <a:sym typeface="Wingdings" panose="05000000000000000000" pitchFamily="2" charset="2"/>
              </a:rPr>
              <a:t>VĚKOVÉ SLOŽENÍ OBYVATELSTVA</a:t>
            </a:r>
          </a:p>
          <a:p>
            <a:pPr marL="1847850" lvl="3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1600" b="1" dirty="0">
                <a:sym typeface="Wingdings" panose="05000000000000000000" pitchFamily="2" charset="2"/>
              </a:rPr>
              <a:t>OPATŘENÍ = VÝLUČNĚ / PŘEDNOSTNĚ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sym typeface="Wingdings" panose="05000000000000000000" pitchFamily="2" charset="2"/>
              </a:rPr>
              <a:t>ZMĚNA 73 0804 (</a:t>
            </a:r>
            <a:r>
              <a:rPr lang="cs-CZ" altLang="cs-CZ" sz="2400" b="1" dirty="0">
                <a:sym typeface="Wingdings" panose="05000000000000000000" pitchFamily="2" charset="2"/>
              </a:rPr>
              <a:t>VYBRANÉ ZMĚNY (02)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sym typeface="Wingdings" panose="05000000000000000000" pitchFamily="2" charset="2"/>
              </a:rPr>
              <a:t>ZMĚNA 73 0834 - </a:t>
            </a:r>
            <a:r>
              <a:rPr lang="cs-CZ" altLang="cs-CZ" sz="2400" b="1" dirty="0">
                <a:sym typeface="Wingdings" panose="05000000000000000000" pitchFamily="2" charset="2"/>
              </a:rPr>
              <a:t>NÁVRAT K PŮVODNÍM FORMULACÍM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sym typeface="Wingdings" panose="05000000000000000000" pitchFamily="2" charset="2"/>
              </a:rPr>
              <a:t>ZMĚNA „0“ (</a:t>
            </a:r>
            <a:r>
              <a:rPr lang="cs-CZ" altLang="cs-CZ" sz="1400" b="1" dirty="0">
                <a:sym typeface="Wingdings" panose="05000000000000000000" pitchFamily="2" charset="2"/>
              </a:rPr>
              <a:t>už není / a nebyla</a:t>
            </a:r>
            <a:r>
              <a:rPr lang="cs-CZ" altLang="cs-CZ" sz="2000" b="1" dirty="0">
                <a:sym typeface="Wingdings" panose="05000000000000000000" pitchFamily="2" charset="2"/>
              </a:rPr>
              <a:t>)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sym typeface="Wingdings" panose="05000000000000000000" pitchFamily="2" charset="2"/>
              </a:rPr>
              <a:t>ZMĚNA 73 0835 - </a:t>
            </a:r>
            <a:r>
              <a:rPr lang="cs-CZ" altLang="cs-CZ" sz="2400" b="1" dirty="0">
                <a:sym typeface="Wingdings" panose="05000000000000000000" pitchFamily="2" charset="2"/>
              </a:rPr>
              <a:t>ZRUŠENÍ KAP. 12 = JESLE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sz="2800" b="1" dirty="0">
              <a:sym typeface="Wingdings" panose="05000000000000000000" pitchFamily="2" charset="2"/>
            </a:endParaRP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sz="2800" b="1" dirty="0">
              <a:sym typeface="Wingdings" panose="05000000000000000000" pitchFamily="2" charset="2"/>
            </a:endParaRP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sz="2800" b="1" dirty="0">
              <a:sym typeface="Wingdings" panose="05000000000000000000" pitchFamily="2" charset="2"/>
            </a:endParaRP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179512" y="404664"/>
            <a:ext cx="892899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5400" b="1" u="sng" dirty="0">
                <a:solidFill>
                  <a:srgbClr val="FF0000"/>
                </a:solidFill>
              </a:rPr>
              <a:t>ČSN 73 0802 - PŘÍLOHA J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39E919D-7518-EFFA-BE40-D8CD9CF83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28" y="1992446"/>
            <a:ext cx="2255127" cy="165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03099"/>
      </p:ext>
    </p:extLst>
  </p:cSld>
  <p:clrMapOvr>
    <a:masterClrMapping/>
  </p:clrMapOvr>
  <p:transition>
    <p:pull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25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59532" y="1628800"/>
            <a:ext cx="8424936" cy="5112568"/>
          </a:xfrm>
        </p:spPr>
        <p:txBody>
          <a:bodyPr/>
          <a:lstStyle/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sym typeface="Wingdings" panose="05000000000000000000" pitchFamily="2" charset="2"/>
              </a:rPr>
              <a:t>Příloha J (normativní)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sym typeface="Wingdings" panose="05000000000000000000" pitchFamily="2" charset="2"/>
              </a:rPr>
              <a:t>Specifická ustanovení pro </a:t>
            </a:r>
            <a:r>
              <a:rPr lang="cs-CZ" altLang="cs-CZ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stavby nebo jejich části </a:t>
            </a:r>
            <a:r>
              <a:rPr lang="cs-CZ" altLang="cs-CZ" sz="2800" b="1" dirty="0">
                <a:sym typeface="Wingdings" panose="05000000000000000000" pitchFamily="2" charset="2"/>
              </a:rPr>
              <a:t>určené k provozu </a:t>
            </a:r>
            <a:r>
              <a:rPr lang="cs-CZ" altLang="cs-CZ" sz="2800" b="1" dirty="0">
                <a:solidFill>
                  <a:srgbClr val="0070C0"/>
                </a:solidFill>
                <a:sym typeface="Wingdings" panose="05000000000000000000" pitchFamily="2" charset="2"/>
              </a:rPr>
              <a:t>školy, školského zařízení </a:t>
            </a:r>
            <a:r>
              <a:rPr lang="cs-CZ" altLang="cs-CZ" sz="2800" b="1" dirty="0">
                <a:sym typeface="Wingdings" panose="05000000000000000000" pitchFamily="2" charset="2"/>
              </a:rPr>
              <a:t>nebo k zajištění </a:t>
            </a:r>
            <a:r>
              <a:rPr lang="cs-CZ" altLang="cs-CZ" sz="2800" b="1" dirty="0">
                <a:solidFill>
                  <a:srgbClr val="0070C0"/>
                </a:solidFill>
                <a:sym typeface="Wingdings" panose="05000000000000000000" pitchFamily="2" charset="2"/>
              </a:rPr>
              <a:t>předškolní péče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ym typeface="Wingdings" panose="05000000000000000000" pitchFamily="2" charset="2"/>
              </a:rPr>
              <a:t>v článku J.1 jsou všeobecné požadavky; 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ym typeface="Wingdings" panose="05000000000000000000" pitchFamily="2" charset="2"/>
              </a:rPr>
              <a:t>v článku J.2 požadavky pro </a:t>
            </a:r>
            <a:r>
              <a:rPr lang="cs-CZ" altLang="cs-CZ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školy a školská zařízení</a:t>
            </a:r>
            <a:r>
              <a:rPr lang="cs-CZ" altLang="cs-CZ" sz="2400" b="1" dirty="0">
                <a:sym typeface="Wingdings" panose="05000000000000000000" pitchFamily="2" charset="2"/>
              </a:rPr>
              <a:t>; 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ym typeface="Wingdings" panose="05000000000000000000" pitchFamily="2" charset="2"/>
              </a:rPr>
              <a:t>v článku J.3 požadavky pro </a:t>
            </a:r>
            <a:r>
              <a:rPr lang="cs-CZ" altLang="cs-CZ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zařízení předškolní péče</a:t>
            </a:r>
            <a:r>
              <a:rPr lang="cs-CZ" altLang="cs-CZ" sz="2400" b="1" dirty="0">
                <a:sym typeface="Wingdings" panose="05000000000000000000" pitchFamily="2" charset="2"/>
              </a:rPr>
              <a:t>. </a:t>
            </a: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179512" y="404664"/>
            <a:ext cx="892899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5400" b="1" u="sng" dirty="0">
                <a:solidFill>
                  <a:srgbClr val="FF0000"/>
                </a:solidFill>
              </a:rPr>
              <a:t>ČSN 73 0802 - PŘÍLOHA J</a:t>
            </a:r>
          </a:p>
        </p:txBody>
      </p:sp>
    </p:spTree>
    <p:extLst>
      <p:ext uri="{BB962C8B-B14F-4D97-AF65-F5344CB8AC3E}">
        <p14:creationId xmlns:p14="http://schemas.microsoft.com/office/powerpoint/2010/main" val="1300620138"/>
      </p:ext>
    </p:extLst>
  </p:cSld>
  <p:clrMapOvr>
    <a:masterClrMapping/>
  </p:clrMapOvr>
  <p:transition>
    <p:pull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26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59532" y="1628800"/>
            <a:ext cx="8424936" cy="5112568"/>
          </a:xfrm>
        </p:spPr>
        <p:txBody>
          <a:bodyPr/>
          <a:lstStyle/>
          <a:p>
            <a:pPr marL="5715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2400" b="1" dirty="0">
                <a:solidFill>
                  <a:srgbClr val="FF3300"/>
                </a:solidFill>
                <a:sym typeface="Wingdings" panose="05000000000000000000" pitchFamily="2" charset="2"/>
              </a:rPr>
              <a:t>STÁVAJÍCÍ</a:t>
            </a:r>
            <a:r>
              <a:rPr lang="cs-CZ" altLang="cs-CZ" sz="2400" b="1" dirty="0">
                <a:sym typeface="Wingdings" panose="05000000000000000000" pitchFamily="2" charset="2"/>
              </a:rPr>
              <a:t> ……….</a:t>
            </a:r>
          </a:p>
          <a:p>
            <a:pPr marL="5715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2400" b="1" dirty="0">
                <a:solidFill>
                  <a:srgbClr val="FF3300"/>
                </a:solidFill>
                <a:sym typeface="Wingdings" panose="05000000000000000000" pitchFamily="2" charset="2"/>
              </a:rPr>
              <a:t>NOVĚ</a:t>
            </a:r>
            <a:r>
              <a:rPr lang="cs-CZ" altLang="cs-CZ" sz="2400" b="1" dirty="0">
                <a:sym typeface="Wingdings" panose="05000000000000000000" pitchFamily="2" charset="2"/>
              </a:rPr>
              <a:t> = Vyhlášení poplachu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ym typeface="Wingdings" panose="05000000000000000000" pitchFamily="2" charset="2"/>
              </a:rPr>
              <a:t>více než 100 dětí (projektem určená kapacita žáků) 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ym typeface="Wingdings" panose="05000000000000000000" pitchFamily="2" charset="2"/>
              </a:rPr>
              <a:t>Doporučeno = vyhlásit poplach = rozhlas – nucený poslech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ym typeface="Wingdings" panose="05000000000000000000" pitchFamily="2" charset="2"/>
              </a:rPr>
              <a:t>Standardní rozhlas se záložním zdrojem elektrické energie 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ym typeface="Wingdings" panose="05000000000000000000" pitchFamily="2" charset="2"/>
              </a:rPr>
              <a:t>Bez dalších speciálních opatření PBS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sym typeface="Wingdings" panose="05000000000000000000" pitchFamily="2" charset="2"/>
              </a:rPr>
              <a:t>umístění ústředny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sym typeface="Wingdings" panose="05000000000000000000" pitchFamily="2" charset="2"/>
              </a:rPr>
              <a:t>funkční integrita kabelových tras apod.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ym typeface="Wingdings" panose="05000000000000000000" pitchFamily="2" charset="2"/>
              </a:rPr>
              <a:t>Mikrofon v místě, kde v se době provozu školy pravidelně vyskytují vedoucí zaměstnanci (sborovna, ředitelna apod.). 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ym typeface="Wingdings" panose="05000000000000000000" pitchFamily="2" charset="2"/>
              </a:rPr>
              <a:t>Vyhlášení 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sym typeface="Wingdings" panose="05000000000000000000" pitchFamily="2" charset="2"/>
              </a:rPr>
              <a:t>má být umožněno automaticky (z nahrávky) i 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sym typeface="Wingdings" panose="05000000000000000000" pitchFamily="2" charset="2"/>
              </a:rPr>
              <a:t>pomocí mikrofonu. </a:t>
            </a: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179512" y="404664"/>
            <a:ext cx="892899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4400" b="1" u="sng" dirty="0">
                <a:solidFill>
                  <a:srgbClr val="FF0000"/>
                </a:solidFill>
              </a:rPr>
              <a:t>J1 – SPOLEČNÉ POŽADAVKY</a:t>
            </a:r>
          </a:p>
        </p:txBody>
      </p:sp>
    </p:spTree>
    <p:extLst>
      <p:ext uri="{BB962C8B-B14F-4D97-AF65-F5344CB8AC3E}">
        <p14:creationId xmlns:p14="http://schemas.microsoft.com/office/powerpoint/2010/main" val="76696171"/>
      </p:ext>
    </p:extLst>
  </p:cSld>
  <p:clrMapOvr>
    <a:masterClrMapping/>
  </p:clrMapOvr>
  <p:transition>
    <p:pull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27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59532" y="1628800"/>
            <a:ext cx="8424936" cy="5112568"/>
          </a:xfrm>
        </p:spPr>
        <p:txBody>
          <a:bodyPr/>
          <a:lstStyle/>
          <a:p>
            <a:pPr marL="5715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2400" b="1" dirty="0">
                <a:solidFill>
                  <a:srgbClr val="FF3300"/>
                </a:solidFill>
                <a:sym typeface="Wingdings" panose="05000000000000000000" pitchFamily="2" charset="2"/>
              </a:rPr>
              <a:t>STÁVAJÍCÍ</a:t>
            </a:r>
            <a:r>
              <a:rPr lang="cs-CZ" altLang="cs-CZ" sz="2400" b="1" dirty="0">
                <a:sym typeface="Wingdings" panose="05000000000000000000" pitchFamily="2" charset="2"/>
              </a:rPr>
              <a:t> ……….</a:t>
            </a:r>
          </a:p>
          <a:p>
            <a:pPr marL="5715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2400" b="1" dirty="0">
                <a:solidFill>
                  <a:srgbClr val="FF3300"/>
                </a:solidFill>
                <a:sym typeface="Wingdings" panose="05000000000000000000" pitchFamily="2" charset="2"/>
              </a:rPr>
              <a:t>NOVĚ</a:t>
            </a:r>
            <a:r>
              <a:rPr lang="cs-CZ" altLang="cs-CZ" sz="2400" b="1" dirty="0">
                <a:sym typeface="Wingdings" panose="05000000000000000000" pitchFamily="2" charset="2"/>
              </a:rPr>
              <a:t> = UBYTOVÁNÍ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ym typeface="Wingdings" panose="05000000000000000000" pitchFamily="2" charset="2"/>
              </a:rPr>
              <a:t>Ubytovacích zařízení pro studenty, zaměstnance apod. 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sym typeface="Wingdings" panose="05000000000000000000" pitchFamily="2" charset="2"/>
              </a:rPr>
              <a:t>OB3 nebo 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sym typeface="Wingdings" panose="05000000000000000000" pitchFamily="2" charset="2"/>
              </a:rPr>
              <a:t>OB4 </a:t>
            </a:r>
          </a:p>
          <a:p>
            <a:pPr marL="57150" indent="0">
              <a:lnSpc>
                <a:spcPct val="90000"/>
              </a:lnSpc>
              <a:buClr>
                <a:schemeClr val="tx1"/>
              </a:buClr>
              <a:buNone/>
            </a:pPr>
            <a:endParaRPr lang="cs-CZ" altLang="cs-CZ" sz="2400" b="1" dirty="0">
              <a:sym typeface="Wingdings" panose="05000000000000000000" pitchFamily="2" charset="2"/>
            </a:endParaRPr>
          </a:p>
          <a:p>
            <a:pPr marL="5715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2400" b="1" dirty="0">
                <a:solidFill>
                  <a:srgbClr val="FF3300"/>
                </a:solidFill>
                <a:sym typeface="Wingdings" panose="05000000000000000000" pitchFamily="2" charset="2"/>
              </a:rPr>
              <a:t>NOVĚ</a:t>
            </a:r>
            <a:r>
              <a:rPr lang="cs-CZ" altLang="cs-CZ" sz="2400" b="1" dirty="0">
                <a:sym typeface="Wingdings" panose="05000000000000000000" pitchFamily="2" charset="2"/>
              </a:rPr>
              <a:t> = DVEŘE PROTI SMĚRU ÚNIKU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ym typeface="Wingdings" panose="05000000000000000000" pitchFamily="2" charset="2"/>
              </a:rPr>
              <a:t>Dveře z jednotlivých tříd, učeben apod., s celkovou projektovanou kapacitou </a:t>
            </a:r>
            <a:r>
              <a:rPr lang="cs-CZ" altLang="cs-CZ" sz="2400" b="1" dirty="0">
                <a:solidFill>
                  <a:srgbClr val="FF3300"/>
                </a:solidFill>
                <a:sym typeface="Wingdings" panose="05000000000000000000" pitchFamily="2" charset="2"/>
              </a:rPr>
              <a:t>podle ČSN 73 0818 </a:t>
            </a:r>
            <a:r>
              <a:rPr lang="cs-CZ" altLang="cs-CZ" sz="2400" b="1" dirty="0">
                <a:sym typeface="Wingdings" panose="05000000000000000000" pitchFamily="2" charset="2"/>
              </a:rPr>
              <a:t>maximálně 40 osob mohou být otevíratelné proti směru úniku.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sz="2000" b="1" dirty="0">
              <a:sym typeface="Wingdings" panose="05000000000000000000" pitchFamily="2" charset="2"/>
            </a:endParaRP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179512" y="404664"/>
            <a:ext cx="892899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4400" b="1" u="sng" dirty="0">
                <a:solidFill>
                  <a:srgbClr val="FF0000"/>
                </a:solidFill>
              </a:rPr>
              <a:t>J2 – ŠKOLY A ŠKOLSKÁ ZAŘ.</a:t>
            </a:r>
          </a:p>
        </p:txBody>
      </p:sp>
    </p:spTree>
    <p:extLst>
      <p:ext uri="{BB962C8B-B14F-4D97-AF65-F5344CB8AC3E}">
        <p14:creationId xmlns:p14="http://schemas.microsoft.com/office/powerpoint/2010/main" val="425759266"/>
      </p:ext>
    </p:extLst>
  </p:cSld>
  <p:clrMapOvr>
    <a:masterClrMapping/>
  </p:clrMapOvr>
  <p:transition>
    <p:pull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28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59532" y="1628800"/>
            <a:ext cx="8424936" cy="5112568"/>
          </a:xfrm>
        </p:spPr>
        <p:txBody>
          <a:bodyPr/>
          <a:lstStyle/>
          <a:p>
            <a:pPr marL="5715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2400" b="1" dirty="0">
                <a:sym typeface="Wingdings" panose="05000000000000000000" pitchFamily="2" charset="2"/>
              </a:rPr>
              <a:t>ROZDĚLENÍ předškolní péče</a:t>
            </a:r>
          </a:p>
          <a:p>
            <a:pPr marL="57150" indent="0">
              <a:lnSpc>
                <a:spcPct val="90000"/>
              </a:lnSpc>
              <a:buClr>
                <a:schemeClr val="tx1"/>
              </a:buClr>
              <a:buNone/>
            </a:pPr>
            <a:endParaRPr lang="cs-CZ" altLang="cs-CZ" sz="2400" b="1" dirty="0">
              <a:sym typeface="Wingdings" panose="05000000000000000000" pitchFamily="2" charset="2"/>
            </a:endParaRP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ym typeface="Wingdings" panose="05000000000000000000" pitchFamily="2" charset="2"/>
              </a:rPr>
              <a:t>a)	Zvláštní zdravotnická zařízení pro děti </a:t>
            </a:r>
            <a:r>
              <a:rPr lang="cs-CZ" altLang="cs-CZ" sz="2400" b="1" dirty="0">
                <a:solidFill>
                  <a:srgbClr val="FF3300"/>
                </a:solidFill>
                <a:sym typeface="Wingdings" panose="05000000000000000000" pitchFamily="2" charset="2"/>
              </a:rPr>
              <a:t>(ČSN 73 0835):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sym typeface="Wingdings" panose="05000000000000000000" pitchFamily="2" charset="2"/>
              </a:rPr>
              <a:t>a1) kojenecké ústavy a dětské domovy pro děti do tří let (viz zákon č. 372/2011 Sb., ve znění </a:t>
            </a:r>
            <a:r>
              <a:rPr lang="cs-CZ" altLang="cs-CZ" sz="2000" b="1" dirty="0" err="1">
                <a:sym typeface="Wingdings" panose="05000000000000000000" pitchFamily="2" charset="2"/>
              </a:rPr>
              <a:t>pozděj</a:t>
            </a:r>
            <a:r>
              <a:rPr lang="cs-CZ" altLang="cs-CZ" sz="2000" b="1" dirty="0">
                <a:sym typeface="Wingdings" panose="05000000000000000000" pitchFamily="2" charset="2"/>
              </a:rPr>
              <a:t>-ších předpisů);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sym typeface="Wingdings" panose="05000000000000000000" pitchFamily="2" charset="2"/>
              </a:rPr>
              <a:t>a2) ostatní zdravotnická zařízení pro děti do 3 let.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sz="2000" b="1" dirty="0">
              <a:sym typeface="Wingdings" panose="05000000000000000000" pitchFamily="2" charset="2"/>
            </a:endParaRP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ym typeface="Wingdings" panose="05000000000000000000" pitchFamily="2" charset="2"/>
              </a:rPr>
              <a:t>b)	Zařízení předškolní péče </a:t>
            </a:r>
            <a:r>
              <a:rPr lang="cs-CZ" altLang="cs-CZ" sz="2400" b="1" dirty="0">
                <a:solidFill>
                  <a:srgbClr val="FF3300"/>
                </a:solidFill>
                <a:sym typeface="Wingdings" panose="05000000000000000000" pitchFamily="2" charset="2"/>
              </a:rPr>
              <a:t>(PŘÍLOHA J)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sym typeface="Wingdings" panose="05000000000000000000" pitchFamily="2" charset="2"/>
              </a:rPr>
              <a:t>b1) mateřské školy;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sym typeface="Wingdings" panose="05000000000000000000" pitchFamily="2" charset="2"/>
              </a:rPr>
              <a:t>b2) dětské skupiny, případně sousedské dětské skupiny;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sym typeface="Wingdings" panose="05000000000000000000" pitchFamily="2" charset="2"/>
              </a:rPr>
              <a:t>b3) ostatní.</a:t>
            </a: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179512" y="404664"/>
            <a:ext cx="892899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4400" b="1" u="sng" dirty="0">
                <a:solidFill>
                  <a:srgbClr val="FF0000"/>
                </a:solidFill>
              </a:rPr>
              <a:t>J3 – PŘEDŠKOLNÍ PÉČE</a:t>
            </a:r>
          </a:p>
        </p:txBody>
      </p:sp>
    </p:spTree>
    <p:extLst>
      <p:ext uri="{BB962C8B-B14F-4D97-AF65-F5344CB8AC3E}">
        <p14:creationId xmlns:p14="http://schemas.microsoft.com/office/powerpoint/2010/main" val="2428334090"/>
      </p:ext>
    </p:extLst>
  </p:cSld>
  <p:clrMapOvr>
    <a:masterClrMapping/>
  </p:clrMapOvr>
  <p:transition>
    <p:pull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29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59532" y="1628800"/>
            <a:ext cx="8424936" cy="5112568"/>
          </a:xfrm>
        </p:spPr>
        <p:txBody>
          <a:bodyPr/>
          <a:lstStyle/>
          <a:p>
            <a:pPr marL="5715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2800" b="1" dirty="0">
                <a:sym typeface="Wingdings" panose="05000000000000000000" pitchFamily="2" charset="2"/>
              </a:rPr>
              <a:t>NÁZEV (TYP) PŘEDŠKOLNÍ PÉČE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sym typeface="Wingdings" panose="05000000000000000000" pitchFamily="2" charset="2"/>
              </a:rPr>
              <a:t>NEROZHODUJE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sz="2800" b="1" dirty="0">
              <a:sym typeface="Wingdings" panose="05000000000000000000" pitchFamily="2" charset="2"/>
            </a:endParaRPr>
          </a:p>
          <a:p>
            <a:pPr marL="5715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2800" b="1" dirty="0">
                <a:sym typeface="Wingdings" panose="05000000000000000000" pitchFamily="2" charset="2"/>
              </a:rPr>
              <a:t>RŮZNÉ POŽADAVKY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sym typeface="Wingdings" panose="05000000000000000000" pitchFamily="2" charset="2"/>
              </a:rPr>
              <a:t>počet dětí (SKUTEČNÝ) v daném prostoru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sym typeface="Wingdings" panose="05000000000000000000" pitchFamily="2" charset="2"/>
              </a:rPr>
              <a:t>počet dětí (SKUTEČNÝ) ve stavbě jako celku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sym typeface="Wingdings" panose="05000000000000000000" pitchFamily="2" charset="2"/>
              </a:rPr>
              <a:t>ROZDĚLENÍ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ym typeface="Wingdings" panose="05000000000000000000" pitchFamily="2" charset="2"/>
              </a:rPr>
              <a:t>TYP 1 (NEJMÍRNĚJŠÍ)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ym typeface="Wingdings" panose="05000000000000000000" pitchFamily="2" charset="2"/>
              </a:rPr>
              <a:t>TYP 2 (STŘEDNÍ)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ym typeface="Wingdings" panose="05000000000000000000" pitchFamily="2" charset="2"/>
              </a:rPr>
              <a:t>TYP 3 (NEJPŘÍSNĚJŠÍ)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sym typeface="Wingdings" panose="05000000000000000000" pitchFamily="2" charset="2"/>
            </a:endParaRP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179512" y="404664"/>
            <a:ext cx="892899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4400" b="1" u="sng" dirty="0">
                <a:solidFill>
                  <a:srgbClr val="FF0000"/>
                </a:solidFill>
              </a:rPr>
              <a:t>J3 – PŘEDŠKOLNÍ PÉČE</a:t>
            </a:r>
          </a:p>
        </p:txBody>
      </p:sp>
    </p:spTree>
    <p:extLst>
      <p:ext uri="{BB962C8B-B14F-4D97-AF65-F5344CB8AC3E}">
        <p14:creationId xmlns:p14="http://schemas.microsoft.com/office/powerpoint/2010/main" val="405654986"/>
      </p:ext>
    </p:extLst>
  </p:cSld>
  <p:clrMapOvr>
    <a:masterClrMapping/>
  </p:clrMapOvr>
  <p:transition>
    <p:pull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3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940152" y="2708920"/>
            <a:ext cx="2952328" cy="3168352"/>
          </a:xfrm>
        </p:spPr>
        <p:txBody>
          <a:bodyPr/>
          <a:lstStyle/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sym typeface="Wingdings" panose="05000000000000000000" pitchFamily="2" charset="2"/>
              </a:rPr>
              <a:t>08/2025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sym typeface="Wingdings" panose="05000000000000000000" pitchFamily="2" charset="2"/>
              </a:rPr>
              <a:t>POUŽÍVÁ SE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70C0"/>
                </a:solidFill>
                <a:sym typeface="Wingdings" panose="05000000000000000000" pitchFamily="2" charset="2"/>
              </a:rPr>
              <a:t>PRAXE 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ym typeface="Wingdings" panose="05000000000000000000" pitchFamily="2" charset="2"/>
              </a:rPr>
              <a:t>h &gt; 12 m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ym typeface="Wingdings" panose="05000000000000000000" pitchFamily="2" charset="2"/>
              </a:rPr>
              <a:t>h = 12 m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ym typeface="Wingdings" panose="05000000000000000000" pitchFamily="2" charset="2"/>
              </a:rPr>
              <a:t>h &lt; 12 m (h=9)</a:t>
            </a:r>
            <a:endParaRPr lang="cs-CZ" altLang="cs-CZ" b="1" dirty="0">
              <a:sym typeface="Wingdings" panose="05000000000000000000" pitchFamily="2" charset="2"/>
            </a:endParaRP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179512" y="1169412"/>
            <a:ext cx="892899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5400" b="1" u="sng" dirty="0">
                <a:solidFill>
                  <a:srgbClr val="0070C0"/>
                </a:solidFill>
              </a:rPr>
              <a:t>ČSN 73 0802 - PŘÍLOHA K</a:t>
            </a:r>
            <a:endParaRPr lang="cs-CZ" altLang="cs-CZ" sz="5400" b="1" u="sng" dirty="0">
              <a:solidFill>
                <a:srgbClr val="FF330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70B7F8C-7F3C-48A1-5486-F868648B0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780928"/>
            <a:ext cx="4104456" cy="275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06070"/>
      </p:ext>
    </p:extLst>
  </p:cSld>
  <p:clrMapOvr>
    <a:masterClrMapping/>
  </p:clrMapOvr>
  <p:transition>
    <p:pull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30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59532" y="1628800"/>
            <a:ext cx="8424936" cy="5112568"/>
          </a:xfrm>
        </p:spPr>
        <p:txBody>
          <a:bodyPr/>
          <a:lstStyle/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sym typeface="Wingdings" panose="05000000000000000000" pitchFamily="2" charset="2"/>
              </a:rPr>
              <a:t>TYP 1 (NEJMÍRNĚJŠÍ) = </a:t>
            </a:r>
            <a:r>
              <a:rPr lang="cs-CZ" altLang="cs-CZ" sz="2400" b="1" dirty="0">
                <a:sym typeface="Wingdings" panose="05000000000000000000" pitchFamily="2" charset="2"/>
              </a:rPr>
              <a:t>max 6 dětí včetně (VE STAVBĚ)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sym typeface="Wingdings" panose="05000000000000000000" pitchFamily="2" charset="2"/>
              </a:rPr>
              <a:t>1x6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sym typeface="Wingdings" panose="05000000000000000000" pitchFamily="2" charset="2"/>
              </a:rPr>
              <a:t>2x3 …. 3x2 ….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solidFill>
                  <a:srgbClr val="FF3300"/>
                </a:solidFill>
                <a:sym typeface="Wingdings" panose="05000000000000000000" pitchFamily="2" charset="2"/>
              </a:rPr>
              <a:t>PODLE ČLÁNKU J.3.3.x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sym typeface="Wingdings" panose="05000000000000000000" pitchFamily="2" charset="2"/>
              </a:rPr>
              <a:t>TYP 2 (STŘEDNÍ)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sym typeface="Wingdings" panose="05000000000000000000" pitchFamily="2" charset="2"/>
              </a:rPr>
              <a:t>Max 6 dětí avšak bez omezení v jedné stavbě 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sym typeface="Wingdings" panose="05000000000000000000" pitchFamily="2" charset="2"/>
              </a:rPr>
              <a:t>7 až 12 dětí (bez omezení počtu zařízení ve stavbě)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solidFill>
                  <a:srgbClr val="FF3300"/>
                </a:solidFill>
                <a:sym typeface="Wingdings" panose="05000000000000000000" pitchFamily="2" charset="2"/>
              </a:rPr>
              <a:t>PODLE ČLÁNKU J.3.3.x + UPŘESNĚNÍ J.3.4.x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sym typeface="Wingdings" panose="05000000000000000000" pitchFamily="2" charset="2"/>
              </a:rPr>
              <a:t>TYP 3 (NEJPŘÍSNĚJŠÍ)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sym typeface="Wingdings" panose="05000000000000000000" pitchFamily="2" charset="2"/>
              </a:rPr>
              <a:t>více než 12 dětí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solidFill>
                  <a:srgbClr val="FF3300"/>
                </a:solidFill>
                <a:sym typeface="Wingdings" panose="05000000000000000000" pitchFamily="2" charset="2"/>
              </a:rPr>
              <a:t>PODLE ČLÁNKU J.3.3.x + UPŘESNĚNÍ J.3.4.x + J.3.5.x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u="sng" dirty="0">
                <a:solidFill>
                  <a:schemeClr val="tx1"/>
                </a:solidFill>
                <a:sym typeface="Wingdings" panose="05000000000000000000" pitchFamily="2" charset="2"/>
              </a:rPr>
              <a:t>SPECIFICKÉ STAVBY </a:t>
            </a:r>
            <a:r>
              <a:rPr lang="cs-CZ" altLang="cs-CZ" sz="2800" b="1" dirty="0">
                <a:solidFill>
                  <a:schemeClr val="tx1"/>
                </a:solidFill>
                <a:sym typeface="Wingdings" panose="05000000000000000000" pitchFamily="2" charset="2"/>
              </a:rPr>
              <a:t>(lesní MŠ – 561/2004 Sb. (Školní zákon) </a:t>
            </a:r>
            <a:r>
              <a:rPr lang="cs-CZ" altLang="cs-CZ" sz="2800" b="1" dirty="0">
                <a:solidFill>
                  <a:srgbClr val="FF3300"/>
                </a:solidFill>
                <a:sym typeface="Wingdings" panose="05000000000000000000" pitchFamily="2" charset="2"/>
              </a:rPr>
              <a:t>= J.3.6</a:t>
            </a:r>
            <a:endParaRPr lang="cs-CZ" altLang="cs-CZ" sz="2000" b="1" dirty="0">
              <a:solidFill>
                <a:srgbClr val="FF3300"/>
              </a:solidFill>
              <a:sym typeface="Wingdings" panose="05000000000000000000" pitchFamily="2" charset="2"/>
            </a:endParaRP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sz="2800" b="1" dirty="0">
              <a:sym typeface="Wingdings" panose="05000000000000000000" pitchFamily="2" charset="2"/>
            </a:endParaRP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sym typeface="Wingdings" panose="05000000000000000000" pitchFamily="2" charset="2"/>
            </a:endParaRP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179512" y="404664"/>
            <a:ext cx="892899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4400" b="1" u="sng" dirty="0">
                <a:solidFill>
                  <a:srgbClr val="FF0000"/>
                </a:solidFill>
              </a:rPr>
              <a:t>J3 – PŘEDŠKOLNÍ PÉČE</a:t>
            </a:r>
          </a:p>
        </p:txBody>
      </p:sp>
    </p:spTree>
    <p:extLst>
      <p:ext uri="{BB962C8B-B14F-4D97-AF65-F5344CB8AC3E}">
        <p14:creationId xmlns:p14="http://schemas.microsoft.com/office/powerpoint/2010/main" val="1125610489"/>
      </p:ext>
    </p:extLst>
  </p:cSld>
  <p:clrMapOvr>
    <a:masterClrMapping/>
  </p:clrMapOvr>
  <p:transition>
    <p:pull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31</a:t>
            </a:fld>
            <a:endParaRPr lang="cs-CZ" altLang="cs-CZ" dirty="0"/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179512" y="64224"/>
            <a:ext cx="892899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2800" b="1" u="sng" dirty="0">
                <a:solidFill>
                  <a:srgbClr val="FF0000"/>
                </a:solidFill>
              </a:rPr>
              <a:t>J3 – PŘEDŠKOLNÍ PÉČE – SHRNUTÍ = informativní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A952F02-B2E8-F4D9-16B5-091BD7143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692695"/>
            <a:ext cx="8640960" cy="6009609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89758C8E-EA81-7B9C-A383-AC597981CC75}"/>
              </a:ext>
            </a:extLst>
          </p:cNvPr>
          <p:cNvCxnSpPr/>
          <p:nvPr/>
        </p:nvCxnSpPr>
        <p:spPr bwMode="auto">
          <a:xfrm flipV="1">
            <a:off x="323528" y="692695"/>
            <a:ext cx="8568952" cy="597666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0288528"/>
      </p:ext>
    </p:extLst>
  </p:cSld>
  <p:clrMapOvr>
    <a:masterClrMapping/>
  </p:clrMapOvr>
  <p:transition>
    <p:pull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32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79512" y="332656"/>
            <a:ext cx="8808913" cy="4896544"/>
          </a:xfrm>
        </p:spPr>
        <p:txBody>
          <a:bodyPr/>
          <a:lstStyle/>
          <a:p>
            <a:pPr marL="5715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4800" b="1" u="sng" dirty="0">
                <a:solidFill>
                  <a:srgbClr val="FF3300"/>
                </a:solidFill>
                <a:sym typeface="Wingdings" panose="05000000000000000000" pitchFamily="2" charset="2"/>
              </a:rPr>
              <a:t>PŘEVOD ČSN P 73 0847 NA ČSN</a:t>
            </a:r>
            <a:endParaRPr lang="cs-CZ" altLang="cs-CZ" sz="4400" b="1" u="sng" dirty="0">
              <a:solidFill>
                <a:srgbClr val="FF3300"/>
              </a:solidFill>
              <a:sym typeface="Wingdings" panose="05000000000000000000" pitchFamily="2" charset="2"/>
            </a:endParaRP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CCA 150 PODNĚTŮ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RÚ Požární bezpečnost budov s ohledem na elektromobilitu a domácí bateriová úložiště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PA ČKAIT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HZS ČR (HZS MSK) </a:t>
            </a:r>
            <a:r>
              <a:rPr lang="cs-CZ" altLang="cs-CZ" b="1" dirty="0">
                <a:solidFill>
                  <a:srgbClr val="002060"/>
                </a:solidFill>
                <a:sym typeface="Wingdings" panose="05000000000000000000" pitchFamily="2" charset="2"/>
              </a:rPr>
              <a:t>(</a:t>
            </a:r>
            <a:r>
              <a:rPr lang="cs-CZ" altLang="cs-CZ" b="1" u="sng" dirty="0">
                <a:solidFill>
                  <a:srgbClr val="002060"/>
                </a:solidFill>
                <a:sym typeface="Wingdings" panose="05000000000000000000" pitchFamily="2" charset="2"/>
              </a:rPr>
              <a:t>STATISTIKY</a:t>
            </a:r>
            <a:r>
              <a:rPr lang="cs-CZ" altLang="cs-CZ" b="1" dirty="0">
                <a:solidFill>
                  <a:srgbClr val="002060"/>
                </a:solidFill>
                <a:sym typeface="Wingdings" panose="05000000000000000000" pitchFamily="2" charset="2"/>
              </a:rPr>
              <a:t>)</a:t>
            </a:r>
            <a:endParaRPr lang="cs-CZ" altLang="cs-CZ" b="1" dirty="0">
              <a:sym typeface="Wingdings" panose="05000000000000000000" pitchFamily="2" charset="2"/>
            </a:endParaRP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ČAP </a:t>
            </a:r>
            <a:r>
              <a:rPr lang="cs-CZ" altLang="cs-CZ" b="1" dirty="0">
                <a:solidFill>
                  <a:srgbClr val="002060"/>
                </a:solidFill>
                <a:sym typeface="Wingdings" panose="05000000000000000000" pitchFamily="2" charset="2"/>
              </a:rPr>
              <a:t>(</a:t>
            </a:r>
            <a:r>
              <a:rPr lang="cs-CZ" altLang="cs-CZ" b="1" u="sng" dirty="0">
                <a:solidFill>
                  <a:srgbClr val="002060"/>
                </a:solidFill>
                <a:sym typeface="Wingdings" panose="05000000000000000000" pitchFamily="2" charset="2"/>
              </a:rPr>
              <a:t>ZKUŠENOSTI</a:t>
            </a:r>
            <a:r>
              <a:rPr lang="cs-CZ" altLang="cs-CZ" b="1" dirty="0">
                <a:solidFill>
                  <a:srgbClr val="002060"/>
                </a:solidFill>
                <a:sym typeface="Wingdings" panose="05000000000000000000" pitchFamily="2" charset="2"/>
              </a:rPr>
              <a:t> Z POŽÁRU)</a:t>
            </a:r>
          </a:p>
          <a:p>
            <a:pPr marL="857250" lvl="2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b="1" dirty="0">
                <a:sym typeface="Wingdings" panose="05000000000000000000" pitchFamily="2" charset="2"/>
              </a:rPr>
              <a:t>________________________________________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paralelně …. PAVUS // TZUS // TUPO</a:t>
            </a:r>
          </a:p>
        </p:txBody>
      </p:sp>
    </p:spTree>
    <p:extLst>
      <p:ext uri="{BB962C8B-B14F-4D97-AF65-F5344CB8AC3E}">
        <p14:creationId xmlns:p14="http://schemas.microsoft.com/office/powerpoint/2010/main" val="108438185"/>
      </p:ext>
    </p:extLst>
  </p:cSld>
  <p:clrMapOvr>
    <a:masterClrMapping/>
  </p:clrMapOvr>
  <p:transition>
    <p:pull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33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18303" y="1196752"/>
            <a:ext cx="8718193" cy="5616624"/>
          </a:xfrm>
        </p:spPr>
        <p:txBody>
          <a:bodyPr/>
          <a:lstStyle/>
          <a:p>
            <a:pPr marL="5715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b="1" dirty="0">
                <a:sym typeface="Wingdings" panose="05000000000000000000" pitchFamily="2" charset="2"/>
              </a:rPr>
              <a:t>1 - VYPÍNÁNÍ ELEKTRICKÉ ENERGIE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HASIČ = ZEDNÍK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ELEKTRIKÁŘ = ODBORNÍK </a:t>
            </a:r>
            <a:r>
              <a:rPr lang="cs-CZ" altLang="cs-CZ" b="1" dirty="0">
                <a:solidFill>
                  <a:srgbClr val="FF0000"/>
                </a:solidFill>
                <a:sym typeface="Wingdings" panose="05000000000000000000" pitchFamily="2" charset="2"/>
              </a:rPr>
              <a:t>(PH – PRŮNIK PŘEDNÁŠEK)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5715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b="1" dirty="0">
                <a:sym typeface="Wingdings" panose="05000000000000000000" pitchFamily="2" charset="2"/>
              </a:rPr>
              <a:t>2 - KVALITA STŘEŠNÍHO PLÁŠTĚ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5715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b="1" dirty="0">
                <a:sym typeface="Wingdings" panose="05000000000000000000" pitchFamily="2" charset="2"/>
              </a:rPr>
              <a:t>3 - HODNOTY 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ULIČKY (PRO ZÁSAH)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VZDÁLENOSTI od ...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VZDÁLENOSTI MEZI POLI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VZDÁLENOSTI MEZI PANELY V POLÍCH</a:t>
            </a: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611560" y="332656"/>
            <a:ext cx="82089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FF3300"/>
                </a:solidFill>
                <a:sym typeface="Wingdings" panose="05000000000000000000" pitchFamily="2" charset="2"/>
              </a:rPr>
              <a:t>SPOLEČNÝ JMENOVATEL </a:t>
            </a:r>
            <a:r>
              <a:rPr lang="cs-CZ" altLang="cs-CZ" sz="3200" b="1" u="sng" dirty="0">
                <a:solidFill>
                  <a:srgbClr val="0070C0"/>
                </a:solidFill>
                <a:sym typeface="Wingdings" panose="05000000000000000000" pitchFamily="2" charset="2"/>
              </a:rPr>
              <a:t>PODNĚTŮ</a:t>
            </a:r>
            <a:endParaRPr lang="cs-CZ" altLang="cs-CZ" sz="3200" b="1" u="sng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87169"/>
      </p:ext>
    </p:extLst>
  </p:cSld>
  <p:clrMapOvr>
    <a:masterClrMapping/>
  </p:clrMapOvr>
  <p:transition>
    <p:pull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34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18303" y="1196752"/>
            <a:ext cx="8718193" cy="5616624"/>
          </a:xfrm>
        </p:spPr>
        <p:txBody>
          <a:bodyPr/>
          <a:lstStyle/>
          <a:p>
            <a:pPr marL="5715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b="1" dirty="0">
                <a:solidFill>
                  <a:srgbClr val="FF3300"/>
                </a:solidFill>
                <a:sym typeface="Wingdings" panose="05000000000000000000" pitchFamily="2" charset="2"/>
              </a:rPr>
              <a:t>4 - UKLÁDÁNÍ ELEKTRICKÉ ENERGIE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BATERIOVÁ ÚLOŽIŠTĚ </a:t>
            </a:r>
            <a:r>
              <a:rPr lang="cs-CZ" altLang="cs-CZ" b="1" dirty="0">
                <a:solidFill>
                  <a:srgbClr val="002060"/>
                </a:solidFill>
                <a:sym typeface="Wingdings" panose="05000000000000000000" pitchFamily="2" charset="2"/>
              </a:rPr>
              <a:t>(MIMO BUDOVY // V BUDOVÁCH)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ÚLOŽIŠTĚ…. vč. Domácí systém skladování energie (</a:t>
            </a:r>
            <a:r>
              <a:rPr lang="cs-CZ" altLang="cs-CZ" sz="1600" b="1" dirty="0">
                <a:sym typeface="Wingdings" panose="05000000000000000000" pitchFamily="2" charset="2"/>
              </a:rPr>
              <a:t>home energy storage system</a:t>
            </a:r>
            <a:r>
              <a:rPr lang="cs-CZ" altLang="cs-CZ" b="1" dirty="0">
                <a:sym typeface="Wingdings" panose="05000000000000000000" pitchFamily="2" charset="2"/>
              </a:rPr>
              <a:t>) – HESS </a:t>
            </a:r>
            <a:r>
              <a:rPr lang="cs-CZ" altLang="cs-CZ" b="1" dirty="0">
                <a:solidFill>
                  <a:srgbClr val="002060"/>
                </a:solidFill>
                <a:sym typeface="Wingdings" panose="05000000000000000000" pitchFamily="2" charset="2"/>
              </a:rPr>
              <a:t>(BEZPEČNOST // PU)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5715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b="1" dirty="0">
                <a:sym typeface="Wingdings" panose="05000000000000000000" pitchFamily="2" charset="2"/>
              </a:rPr>
              <a:t>5 - NAHODILÉ POŽÁRNÍ ZATÍŽENÍ </a:t>
            </a:r>
            <a:r>
              <a:rPr lang="cs-CZ" altLang="cs-CZ" b="1" dirty="0">
                <a:solidFill>
                  <a:srgbClr val="002060"/>
                </a:solidFill>
                <a:sym typeface="Wingdings" panose="05000000000000000000" pitchFamily="2" charset="2"/>
              </a:rPr>
              <a:t>(pn - BATERIE)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5715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b="1" dirty="0">
                <a:sym typeface="Wingdings" panose="05000000000000000000" pitchFamily="2" charset="2"/>
              </a:rPr>
              <a:t>6 - PROSTUPY </a:t>
            </a:r>
            <a:r>
              <a:rPr lang="cs-CZ" altLang="cs-CZ" b="1" dirty="0">
                <a:solidFill>
                  <a:srgbClr val="002060"/>
                </a:solidFill>
                <a:sym typeface="Wingdings" panose="05000000000000000000" pitchFamily="2" charset="2"/>
              </a:rPr>
              <a:t>(směrová orientace, ČAP)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5715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b="1" dirty="0">
                <a:sym typeface="Wingdings" panose="05000000000000000000" pitchFamily="2" charset="2"/>
              </a:rPr>
              <a:t>7… MNOHO DALŠÍCH </a:t>
            </a:r>
            <a:r>
              <a:rPr lang="cs-CZ" altLang="cs-CZ" sz="2000" b="1" dirty="0">
                <a:sym typeface="Wingdings" panose="05000000000000000000" pitchFamily="2" charset="2"/>
              </a:rPr>
              <a:t>(DROBNÝCH</a:t>
            </a:r>
            <a:r>
              <a:rPr lang="cs-CZ" altLang="cs-CZ" sz="2000" b="1" dirty="0">
                <a:solidFill>
                  <a:srgbClr val="FF3300"/>
                </a:solidFill>
                <a:sym typeface="Wingdings" panose="05000000000000000000" pitchFamily="2" charset="2"/>
              </a:rPr>
              <a:t>….</a:t>
            </a:r>
            <a:r>
              <a:rPr lang="cs-CZ" altLang="cs-CZ" sz="700" b="1" dirty="0">
                <a:solidFill>
                  <a:srgbClr val="FF3300"/>
                </a:solidFill>
                <a:sym typeface="Wingdings" panose="05000000000000000000" pitchFamily="2" charset="2"/>
              </a:rPr>
              <a:t>MAŠ</a:t>
            </a:r>
            <a:r>
              <a:rPr lang="cs-CZ" altLang="cs-CZ" sz="2000" b="1" dirty="0">
                <a:solidFill>
                  <a:srgbClr val="FF3300"/>
                </a:solidFill>
                <a:sym typeface="Wingdings" panose="05000000000000000000" pitchFamily="2" charset="2"/>
              </a:rPr>
              <a:t>….</a:t>
            </a:r>
            <a:r>
              <a:rPr lang="cs-CZ" altLang="cs-CZ" sz="2000" b="1" dirty="0">
                <a:sym typeface="Wingdings" panose="05000000000000000000" pitchFamily="2" charset="2"/>
              </a:rPr>
              <a:t> ALE PODSTATNÝCH)</a:t>
            </a:r>
          </a:p>
          <a:p>
            <a:pPr marL="5715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2000" b="1" dirty="0">
                <a:sym typeface="Wingdings" panose="05000000000000000000" pitchFamily="2" charset="2"/>
              </a:rPr>
              <a:t>								</a:t>
            </a:r>
            <a:r>
              <a:rPr lang="cs-CZ" altLang="cs-CZ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DĚKUJI ;-)</a:t>
            </a:r>
          </a:p>
          <a:p>
            <a:pPr marL="57150" indent="0">
              <a:lnSpc>
                <a:spcPct val="90000"/>
              </a:lnSpc>
              <a:buClr>
                <a:schemeClr val="tx1"/>
              </a:buClr>
              <a:buNone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611560" y="332656"/>
            <a:ext cx="82089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FF3300"/>
                </a:solidFill>
                <a:sym typeface="Wingdings" panose="05000000000000000000" pitchFamily="2" charset="2"/>
              </a:rPr>
              <a:t>SPOLEČNÝ JMENOVATEL </a:t>
            </a:r>
            <a:r>
              <a:rPr lang="cs-CZ" altLang="cs-CZ" sz="3200" b="1" u="sng" dirty="0">
                <a:solidFill>
                  <a:srgbClr val="0070C0"/>
                </a:solidFill>
                <a:sym typeface="Wingdings" panose="05000000000000000000" pitchFamily="2" charset="2"/>
              </a:rPr>
              <a:t>PODNĚTŮ</a:t>
            </a:r>
            <a:endParaRPr lang="cs-CZ" altLang="cs-CZ" sz="3200" b="1" u="sng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72325"/>
      </p:ext>
    </p:extLst>
  </p:cSld>
  <p:clrMapOvr>
    <a:masterClrMapping/>
  </p:clrMapOvr>
  <p:transition>
    <p:pull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35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18303" y="1196752"/>
            <a:ext cx="6413937" cy="5616624"/>
          </a:xfrm>
        </p:spPr>
        <p:txBody>
          <a:bodyPr/>
          <a:lstStyle/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NEJROZŠÍŘENĚJŠÍ</a:t>
            </a:r>
          </a:p>
          <a:p>
            <a:pPr marL="5715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b="1" dirty="0">
                <a:sym typeface="Wingdings" panose="05000000000000000000" pitchFamily="2" charset="2"/>
              </a:rPr>
              <a:t>	OBLAST NÁMĚTŮ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ROZDĚLME: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MALÉ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olidFill>
                  <a:srgbClr val="FF0000"/>
                </a:solidFill>
                <a:sym typeface="Wingdings" panose="05000000000000000000" pitchFamily="2" charset="2"/>
              </a:rPr>
              <a:t>NEŘEŠÍME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STŘEDNÍ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olidFill>
                  <a:srgbClr val="FF0000"/>
                </a:solidFill>
                <a:sym typeface="Wingdings" panose="05000000000000000000" pitchFamily="2" charset="2"/>
              </a:rPr>
              <a:t>OPATŘENÍ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VELKÉ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olidFill>
                  <a:srgbClr val="FF0000"/>
                </a:solidFill>
                <a:sym typeface="Wingdings" panose="05000000000000000000" pitchFamily="2" charset="2"/>
              </a:rPr>
              <a:t>MIMO</a:t>
            </a:r>
            <a:r>
              <a:rPr lang="cs-CZ" altLang="cs-CZ" b="1" dirty="0">
                <a:sym typeface="Wingdings" panose="05000000000000000000" pitchFamily="2" charset="2"/>
              </a:rPr>
              <a:t> </a:t>
            </a:r>
            <a:r>
              <a:rPr lang="cs-CZ" altLang="cs-CZ" b="1" dirty="0">
                <a:solidFill>
                  <a:srgbClr val="FF0000"/>
                </a:solidFill>
                <a:sym typeface="Wingdings" panose="05000000000000000000" pitchFamily="2" charset="2"/>
              </a:rPr>
              <a:t>OBJEKT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olidFill>
                  <a:schemeClr val="tx1"/>
                </a:solidFill>
                <a:sym typeface="Wingdings" panose="05000000000000000000" pitchFamily="2" charset="2"/>
              </a:rPr>
              <a:t>SKLOŇOVANÉ HODNOTY (</a:t>
            </a:r>
            <a:r>
              <a:rPr lang="cs-CZ" altLang="cs-CZ" b="1" dirty="0">
                <a:solidFill>
                  <a:srgbClr val="FF3300"/>
                </a:solidFill>
                <a:sym typeface="Wingdings" panose="05000000000000000000" pitchFamily="2" charset="2"/>
              </a:rPr>
              <a:t>RÚ</a:t>
            </a:r>
            <a:r>
              <a:rPr lang="cs-CZ" altLang="cs-CZ" b="1" dirty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olidFill>
                  <a:schemeClr val="tx1"/>
                </a:solidFill>
                <a:sym typeface="Wingdings" panose="05000000000000000000" pitchFamily="2" charset="2"/>
              </a:rPr>
              <a:t>1 / 10 / 20 / 40 / 50 / 80 kVA…</a:t>
            </a: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611560" y="332656"/>
            <a:ext cx="82089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FF3300"/>
                </a:solidFill>
                <a:sym typeface="Wingdings" panose="05000000000000000000" pitchFamily="2" charset="2"/>
              </a:rPr>
              <a:t>HESS, ÚLOŽIŠTĚ ENERGIE</a:t>
            </a:r>
            <a:endParaRPr lang="cs-CZ" altLang="cs-CZ" sz="3200" b="1" u="sng" dirty="0">
              <a:solidFill>
                <a:srgbClr val="FF330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DF2DF42-5620-3F08-156A-86DC99985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104852"/>
            <a:ext cx="4104506" cy="289571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A40D950-68C9-4706-D901-8D21A733E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251" y="4120767"/>
            <a:ext cx="2016275" cy="240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96146"/>
      </p:ext>
    </p:extLst>
  </p:cSld>
  <p:clrMapOvr>
    <a:masterClrMapping/>
  </p:clrMapOvr>
  <p:transition>
    <p:pull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36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18303" y="1196752"/>
            <a:ext cx="8502220" cy="5616624"/>
          </a:xfrm>
        </p:spPr>
        <p:txBody>
          <a:bodyPr/>
          <a:lstStyle/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sym typeface="Wingdings" panose="05000000000000000000" pitchFamily="2" charset="2"/>
              </a:rPr>
              <a:t>STATISTIKA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sym typeface="Wingdings" panose="05000000000000000000" pitchFamily="2" charset="2"/>
              </a:rPr>
              <a:t>2023-2024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sym typeface="Wingdings" panose="05000000000000000000" pitchFamily="2" charset="2"/>
              </a:rPr>
              <a:t>HZS (MSK)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FF3300"/>
                </a:solidFill>
                <a:sym typeface="Wingdings" panose="05000000000000000000" pitchFamily="2" charset="2"/>
              </a:rPr>
              <a:t>DÍKY !!!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1800" b="1" dirty="0">
                <a:solidFill>
                  <a:srgbClr val="FF3300"/>
                </a:solidFill>
                <a:sym typeface="Wingdings" panose="05000000000000000000" pitchFamily="2" charset="2"/>
              </a:rPr>
              <a:t>ROZŠÍŘENÍ 2025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sz="2800" b="1" dirty="0">
              <a:sym typeface="Wingdings" panose="05000000000000000000" pitchFamily="2" charset="2"/>
            </a:endParaRP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sz="2800" b="1" dirty="0">
              <a:sym typeface="Wingdings" panose="05000000000000000000" pitchFamily="2" charset="2"/>
            </a:endParaRP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sym typeface="Wingdings" panose="05000000000000000000" pitchFamily="2" charset="2"/>
              </a:rPr>
              <a:t>SHRNUTÍ – 1 VĚTA (80% PŘIPOMÍNKUJÍCÍCH)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ym typeface="Wingdings" panose="05000000000000000000" pitchFamily="2" charset="2"/>
              </a:rPr>
              <a:t>Z celkového počtu 101 požárů byla přítomnost BÚ identifikována u 58 FVE systémů, přičemž baterie byla označena jako příčina ve 27 sledovaných případech, což je zhruba polovina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olidFill>
                  <a:srgbClr val="FF3300"/>
                </a:solidFill>
                <a:sym typeface="Wingdings" panose="05000000000000000000" pitchFamily="2" charset="2"/>
              </a:rPr>
              <a:t>BATERIE MOHOU BÝT // JSOU // PROBLÉMEM (50%)</a:t>
            </a:r>
            <a:endParaRPr lang="cs-CZ" altLang="cs-CZ" b="1" dirty="0">
              <a:solidFill>
                <a:srgbClr val="FF3300"/>
              </a:solidFill>
              <a:sym typeface="Wingdings" panose="05000000000000000000" pitchFamily="2" charset="2"/>
            </a:endParaRP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5715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b="1" dirty="0">
                <a:sym typeface="Wingdings" panose="05000000000000000000" pitchFamily="2" charset="2"/>
              </a:rPr>
              <a:t>	</a:t>
            </a:r>
            <a:endParaRPr lang="cs-CZ" altLang="cs-CZ" b="1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611560" y="332656"/>
            <a:ext cx="82089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FF0000"/>
                </a:solidFill>
                <a:sym typeface="Wingdings" panose="05000000000000000000" pitchFamily="2" charset="2"/>
              </a:rPr>
              <a:t>BATERIE - </a:t>
            </a:r>
            <a:r>
              <a:rPr lang="cs-CZ" altLang="cs-CZ" sz="3200" b="1" u="sng" dirty="0">
                <a:solidFill>
                  <a:srgbClr val="0070C0"/>
                </a:solidFill>
                <a:sym typeface="Wingdings" panose="05000000000000000000" pitchFamily="2" charset="2"/>
              </a:rPr>
              <a:t>NEJSLEDOVANĚJŠÍ OBLAST</a:t>
            </a:r>
            <a:endParaRPr lang="cs-CZ" altLang="cs-CZ" sz="3200" b="1" u="sng" dirty="0">
              <a:solidFill>
                <a:srgbClr val="FF3300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21E78BF-D2D8-EDD3-D9A8-DAF4C6BB5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1268761"/>
            <a:ext cx="5544616" cy="290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94880"/>
      </p:ext>
    </p:extLst>
  </p:cSld>
  <p:clrMapOvr>
    <a:masterClrMapping/>
  </p:clrMapOvr>
  <p:transition>
    <p:pull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37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18303" y="1196752"/>
            <a:ext cx="8718193" cy="5616624"/>
          </a:xfrm>
        </p:spPr>
        <p:txBody>
          <a:bodyPr/>
          <a:lstStyle/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OBDOBNÁ IDENTIFIKACE PROBLÉMU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OBDOBNÉ PRINCIPY ŘEŠENÍ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5715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b="1" dirty="0">
                <a:sym typeface="Wingdings" panose="05000000000000000000" pitchFamily="2" charset="2"/>
              </a:rPr>
              <a:t>		  </a:t>
            </a:r>
            <a:endParaRPr lang="cs-CZ" altLang="cs-CZ" b="1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611560" y="332656"/>
            <a:ext cx="82089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0070C0"/>
                </a:solidFill>
                <a:sym typeface="Wingdings" panose="05000000000000000000" pitchFamily="2" charset="2"/>
              </a:rPr>
              <a:t>SHRNUTÍ - NEZÁVISLÉ POSOUZENÍ </a:t>
            </a:r>
            <a:endParaRPr lang="cs-CZ" altLang="cs-CZ" sz="3200" b="1" u="sng" dirty="0">
              <a:solidFill>
                <a:srgbClr val="FF330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68813C4-643E-C40C-8339-61172E68C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157" y="3630769"/>
            <a:ext cx="984855" cy="102236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49DA3B0-12C2-FF61-FCE0-1B8716AF7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617" y="3606010"/>
            <a:ext cx="2759847" cy="79600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125279E-AA86-E632-9698-71AECB9B3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432" y="3630769"/>
            <a:ext cx="2609623" cy="2462527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1B803524-0BE9-EB0C-13AD-2237A208E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1315" y="4725144"/>
            <a:ext cx="997697" cy="65329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10D1F99-B4B4-2B9C-A7DE-D3E19FF187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4157" y="5469199"/>
            <a:ext cx="984856" cy="65329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5B0BD63-294F-5342-5C43-CB08268EF3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2462" y="4525311"/>
            <a:ext cx="2758002" cy="157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13239"/>
      </p:ext>
    </p:extLst>
  </p:cSld>
  <p:clrMapOvr>
    <a:masterClrMapping/>
  </p:clrMapOvr>
  <p:transition>
    <p:pull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38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18303" y="1196752"/>
            <a:ext cx="8502220" cy="5616624"/>
          </a:xfrm>
        </p:spPr>
        <p:txBody>
          <a:bodyPr/>
          <a:lstStyle/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chemeClr val="tx1"/>
                </a:solidFill>
                <a:sym typeface="Wingdings" panose="05000000000000000000" pitchFamily="2" charset="2"/>
              </a:rPr>
              <a:t>PŘI POŽÁRU BATERIE = AŤ NEOHROZÍ OKOLÍ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chemeClr val="tx1"/>
                </a:solidFill>
                <a:sym typeface="Wingdings" panose="05000000000000000000" pitchFamily="2" charset="2"/>
              </a:rPr>
              <a:t>PŘI POŽÁRU OKOLO = VYNÉST VEN (TRANSPORT)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olidFill>
                  <a:schemeClr val="tx1"/>
                </a:solidFill>
                <a:sym typeface="Wingdings" panose="05000000000000000000" pitchFamily="2" charset="2"/>
              </a:rPr>
              <a:t>ODPOJENÍ, VYPNUTÍ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olidFill>
                  <a:schemeClr val="tx1"/>
                </a:solidFill>
                <a:sym typeface="Wingdings" panose="05000000000000000000" pitchFamily="2" charset="2"/>
              </a:rPr>
              <a:t>UMÍSTĚNÍ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olidFill>
                  <a:schemeClr val="tx1"/>
                </a:solidFill>
                <a:sym typeface="Wingdings" panose="05000000000000000000" pitchFamily="2" charset="2"/>
              </a:rPr>
              <a:t>TRASA TRANSPORTU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olidFill>
                  <a:schemeClr val="tx1"/>
                </a:solidFill>
                <a:sym typeface="Wingdings" panose="05000000000000000000" pitchFamily="2" charset="2"/>
              </a:rPr>
              <a:t>HMOTNOST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chemeClr val="tx1"/>
                </a:solidFill>
                <a:sym typeface="Wingdings" panose="05000000000000000000" pitchFamily="2" charset="2"/>
              </a:rPr>
              <a:t>ELIMINACE VZNIKU // ŠÍŘENÍ POŽÁRU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olidFill>
                  <a:schemeClr val="tx1"/>
                </a:solidFill>
                <a:sym typeface="Wingdings" panose="05000000000000000000" pitchFamily="2" charset="2"/>
              </a:rPr>
              <a:t>ZAPLAVENÍ / ZATOPENÍ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olidFill>
                  <a:schemeClr val="tx1"/>
                </a:solidFill>
                <a:sym typeface="Wingdings" panose="05000000000000000000" pitchFamily="2" charset="2"/>
              </a:rPr>
              <a:t>ODVĚTRÁNÍ (EXPLOZE PLYNŮ PŘI DOBÍJENÍ / PŘEBITÍ)</a:t>
            </a: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611560" y="332656"/>
            <a:ext cx="82089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0070C0"/>
                </a:solidFill>
                <a:sym typeface="Wingdings" panose="05000000000000000000" pitchFamily="2" charset="2"/>
              </a:rPr>
              <a:t>BATERIE – </a:t>
            </a:r>
            <a:r>
              <a:rPr lang="cs-CZ" altLang="cs-CZ" sz="3200" b="1" u="sng" dirty="0">
                <a:solidFill>
                  <a:srgbClr val="FF0000"/>
                </a:solidFill>
                <a:sym typeface="Wingdings" panose="05000000000000000000" pitchFamily="2" charset="2"/>
              </a:rPr>
              <a:t>SHRNUTÍ</a:t>
            </a:r>
          </a:p>
        </p:txBody>
      </p:sp>
    </p:spTree>
    <p:extLst>
      <p:ext uri="{BB962C8B-B14F-4D97-AF65-F5344CB8AC3E}">
        <p14:creationId xmlns:p14="http://schemas.microsoft.com/office/powerpoint/2010/main" val="497133314"/>
      </p:ext>
    </p:extLst>
  </p:cSld>
  <p:clrMapOvr>
    <a:masterClrMapping/>
  </p:clrMapOvr>
  <p:transition>
    <p:pull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0272" y="5949280"/>
            <a:ext cx="1968153" cy="772195"/>
          </a:xfrm>
        </p:spPr>
        <p:txBody>
          <a:bodyPr/>
          <a:lstStyle/>
          <a:p>
            <a:fld id="{6BCAED29-FDD4-4FD8-B7B4-50D956199310}" type="slidenum">
              <a:rPr lang="cs-CZ" altLang="cs-CZ" sz="4800" smtClean="0">
                <a:solidFill>
                  <a:schemeClr val="tx1"/>
                </a:solidFill>
              </a:rPr>
              <a:pPr/>
              <a:t>39</a:t>
            </a:fld>
            <a:r>
              <a:rPr lang="cs-CZ" altLang="cs-CZ" sz="4800" dirty="0">
                <a:solidFill>
                  <a:schemeClr val="tx1"/>
                </a:solidFill>
              </a:rPr>
              <a:t>/47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EF52392-64A1-7A24-4D3D-58D069534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60648"/>
            <a:ext cx="4109681" cy="311191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0A3291D-E4E0-339E-DB40-AD7E5A61F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821" y="308452"/>
            <a:ext cx="4334308" cy="308352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DA7BB38-0DB8-452B-5412-0B59EEDB9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1166" y="3601151"/>
            <a:ext cx="4941668" cy="288777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3E57A6E-ECC9-E8AF-C29A-9B636217D7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6376" y="692696"/>
            <a:ext cx="935001" cy="33341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AD3ABDE-F07D-C3E9-E44C-F1B7266C2D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3305" y="1124744"/>
            <a:ext cx="648072" cy="2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2232"/>
      </p:ext>
    </p:extLst>
  </p:cSld>
  <p:clrMapOvr>
    <a:masterClrMapping/>
  </p:clrMapOvr>
  <p:transition>
    <p:pull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4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43607" y="4598645"/>
            <a:ext cx="7085409" cy="1944216"/>
          </a:xfrm>
        </p:spPr>
        <p:txBody>
          <a:bodyPr/>
          <a:lstStyle/>
          <a:p>
            <a:pPr marL="57150" indent="0" algn="just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3600" b="1" dirty="0">
                <a:sym typeface="Wingdings" panose="05000000000000000000" pitchFamily="2" charset="2"/>
              </a:rPr>
              <a:t>ČSN 73 0802     X	         PŘÍLOHA K</a:t>
            </a:r>
            <a:endParaRPr lang="cs-CZ" altLang="cs-CZ" sz="4400" b="1" dirty="0">
              <a:sym typeface="Wingdings" panose="05000000000000000000" pitchFamily="2" charset="2"/>
            </a:endParaRPr>
          </a:p>
          <a:p>
            <a:pPr marL="57150" indent="0" algn="just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2000" b="1" dirty="0">
                <a:sym typeface="Wingdings" panose="05000000000000000000" pitchFamily="2" charset="2"/>
              </a:rPr>
              <a:t>Bariéry UCEEB/ČVUT </a:t>
            </a:r>
            <a:r>
              <a:rPr lang="cs-CZ" altLang="cs-CZ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x PBP</a:t>
            </a:r>
          </a:p>
          <a:p>
            <a:pPr marL="57150" indent="0" algn="just">
              <a:lnSpc>
                <a:spcPct val="90000"/>
              </a:lnSpc>
              <a:buClr>
                <a:schemeClr val="tx1"/>
              </a:buClr>
              <a:buNone/>
            </a:pPr>
            <a:endParaRPr lang="cs-CZ" altLang="cs-CZ" sz="2000" b="1" dirty="0">
              <a:sym typeface="Wingdings" panose="05000000000000000000" pitchFamily="2" charset="2"/>
            </a:endParaRPr>
          </a:p>
          <a:p>
            <a:pPr marL="57150" indent="0" algn="just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2000" b="1" dirty="0">
                <a:sym typeface="Wingdings" panose="05000000000000000000" pitchFamily="2" charset="2"/>
              </a:rPr>
              <a:t>VŽDY LOGICKA OPATŘENÍ, KTERÁ ELIMINUJÍ VZNIKAJÍCÍ RIZIKA </a:t>
            </a:r>
          </a:p>
          <a:p>
            <a:pPr marL="57150" indent="0" algn="just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PODMÍNKY JSOU MÍRNÉ …. LZE … ZKUSIT SI KONKRÉTNÍ PŘÍPAD, KONKRÉTNÍ STAVBA, KONKRÉTNÍ PODMÍNKY … </a:t>
            </a:r>
            <a:r>
              <a:rPr lang="cs-CZ" altLang="cs-CZ" sz="1600" b="1" u="sng" dirty="0">
                <a:solidFill>
                  <a:srgbClr val="FF0000"/>
                </a:solidFill>
                <a:sym typeface="Wingdings" panose="05000000000000000000" pitchFamily="2" charset="2"/>
              </a:rPr>
              <a:t>MISKY VAH</a:t>
            </a:r>
          </a:p>
          <a:p>
            <a:pPr marL="57150" indent="0" algn="just">
              <a:lnSpc>
                <a:spcPct val="90000"/>
              </a:lnSpc>
              <a:buClr>
                <a:schemeClr val="tx1"/>
              </a:buClr>
              <a:buNone/>
            </a:pPr>
            <a:endParaRPr lang="cs-CZ" altLang="cs-CZ" sz="2000" b="1" dirty="0">
              <a:sym typeface="Wingdings" panose="05000000000000000000" pitchFamily="2" charset="2"/>
            </a:endParaRP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sz="2000" b="1" dirty="0">
              <a:sym typeface="Wingdings" panose="05000000000000000000" pitchFamily="2" charset="2"/>
            </a:endParaRP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539552" y="332656"/>
            <a:ext cx="82089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0070C0"/>
                </a:solidFill>
              </a:rPr>
              <a:t>ČSN 73 0802 -- PŘÍLOHA K -- FILOSOFIE</a:t>
            </a:r>
            <a:endParaRPr lang="cs-CZ" altLang="cs-CZ" sz="3200" b="1" u="sng" dirty="0">
              <a:solidFill>
                <a:srgbClr val="FF3300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105FA41-F537-79F2-3DAA-BCD7E1480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049" y="1412776"/>
            <a:ext cx="6969968" cy="296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66363"/>
      </p:ext>
    </p:extLst>
  </p:cSld>
  <p:clrMapOvr>
    <a:masterClrMapping/>
  </p:clrMapOvr>
  <p:transition>
    <p:pull dir="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40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01576" y="1412776"/>
            <a:ext cx="7926105" cy="5616624"/>
          </a:xfrm>
        </p:spPr>
        <p:txBody>
          <a:bodyPr/>
          <a:lstStyle/>
          <a:p>
            <a:pPr marL="5715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2800" b="1" dirty="0">
                <a:sym typeface="Wingdings" panose="05000000000000000000" pitchFamily="2" charset="2"/>
              </a:rPr>
              <a:t>Systém bez zálohy 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sym typeface="Wingdings" panose="05000000000000000000" pitchFamily="2" charset="2"/>
              </a:rPr>
              <a:t>DODÁVÁ JEN PŘI SÍTI</a:t>
            </a:r>
          </a:p>
          <a:p>
            <a:pPr marL="57150" indent="0">
              <a:lnSpc>
                <a:spcPct val="90000"/>
              </a:lnSpc>
              <a:buClr>
                <a:schemeClr val="tx1"/>
              </a:buClr>
              <a:buNone/>
            </a:pPr>
            <a:endParaRPr lang="cs-CZ" altLang="cs-CZ" sz="2800" b="1" dirty="0">
              <a:sym typeface="Wingdings" panose="05000000000000000000" pitchFamily="2" charset="2"/>
            </a:endParaRPr>
          </a:p>
          <a:p>
            <a:pPr marL="57150" indent="0">
              <a:lnSpc>
                <a:spcPct val="90000"/>
              </a:lnSpc>
              <a:buClr>
                <a:schemeClr val="tx1"/>
              </a:buClr>
              <a:buNone/>
            </a:pPr>
            <a:endParaRPr lang="cs-CZ" altLang="cs-CZ" sz="2800" b="1" dirty="0">
              <a:sym typeface="Wingdings" panose="05000000000000000000" pitchFamily="2" charset="2"/>
            </a:endParaRPr>
          </a:p>
          <a:p>
            <a:pPr marL="5715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2800" b="1" dirty="0">
                <a:sym typeface="Wingdings" panose="05000000000000000000" pitchFamily="2" charset="2"/>
              </a:rPr>
              <a:t>Systém se zálohou 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sym typeface="Wingdings" panose="05000000000000000000" pitchFamily="2" charset="2"/>
              </a:rPr>
              <a:t>DODÁVÁ I PŘI VÝPADKU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sym typeface="Wingdings" panose="05000000000000000000" pitchFamily="2" charset="2"/>
              </a:rPr>
              <a:t>NUTNO STOP FVE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sym typeface="Wingdings" panose="05000000000000000000" pitchFamily="2" charset="2"/>
            </a:endParaRPr>
          </a:p>
          <a:p>
            <a:pPr marL="5715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2400" b="1" dirty="0">
                <a:sym typeface="Wingdings" panose="05000000000000000000" pitchFamily="2" charset="2"/>
              </a:rPr>
              <a:t>ČSN 73 0848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sym typeface="Wingdings" panose="05000000000000000000" pitchFamily="2" charset="2"/>
              </a:rPr>
              <a:t>PLATÍ 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sym typeface="Wingdings" panose="05000000000000000000" pitchFamily="2" charset="2"/>
              </a:rPr>
              <a:t>NENÍ NUTNÁ ZMĚNA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sym typeface="Wingdings" panose="05000000000000000000" pitchFamily="2" charset="2"/>
              </a:rPr>
              <a:t>ODPOJENÍ OD VŠECH ZDROJŮ ELEKTRICKÉ ENERGIE</a:t>
            </a:r>
            <a:endParaRPr lang="cs-CZ" altLang="cs-CZ" sz="2800" b="1" dirty="0">
              <a:sym typeface="Wingdings" panose="05000000000000000000" pitchFamily="2" charset="2"/>
            </a:endParaRP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318304" y="332656"/>
            <a:ext cx="850222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0070C0"/>
                </a:solidFill>
                <a:sym typeface="Wingdings" panose="05000000000000000000" pitchFamily="2" charset="2"/>
              </a:rPr>
              <a:t>VYPÍNÁNÍ ELE</a:t>
            </a:r>
            <a:endParaRPr lang="cs-CZ" altLang="cs-CZ" sz="3200" b="1" u="sng" dirty="0">
              <a:solidFill>
                <a:srgbClr val="FF3300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E46B5C3-272E-CAAD-45F2-A26CF4FA8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332656"/>
            <a:ext cx="5256385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00160"/>
      </p:ext>
    </p:extLst>
  </p:cSld>
  <p:clrMapOvr>
    <a:masterClrMapping/>
  </p:clrMapOvr>
  <p:transition>
    <p:pull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41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18303" y="1196752"/>
            <a:ext cx="8718193" cy="5616624"/>
          </a:xfrm>
        </p:spPr>
        <p:txBody>
          <a:bodyPr/>
          <a:lstStyle/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Stávající stav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olidFill>
                  <a:srgbClr val="FF0000"/>
                </a:solidFill>
                <a:sym typeface="Wingdings" panose="05000000000000000000" pitchFamily="2" charset="2"/>
              </a:rPr>
              <a:t>RÚ = NENÍ TO VŽDY PRAVDA</a:t>
            </a:r>
          </a:p>
          <a:p>
            <a:pPr marL="2762250" lvl="5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ZMĚNA ČSN (vynucená změna </a:t>
            </a:r>
            <a:r>
              <a:rPr lang="cs-CZ" altLang="cs-CZ" b="1" dirty="0">
                <a:solidFill>
                  <a:srgbClr val="FF0000"/>
                </a:solidFill>
                <a:sym typeface="Wingdings" panose="05000000000000000000" pitchFamily="2" charset="2"/>
              </a:rPr>
              <a:t>ČSN 73 0802)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NENÍ TO VŽDY ROZHODUJÍCÍ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HODNOTA KONZERVATIVNÍ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MOŽNOST VÝPOČTU (PODLE KAPACITY)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611560" y="332656"/>
            <a:ext cx="82089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0070C0"/>
                </a:solidFill>
                <a:sym typeface="Wingdings" panose="05000000000000000000" pitchFamily="2" charset="2"/>
              </a:rPr>
              <a:t>POŽÁRNÍ ZATÍŽENÍ</a:t>
            </a:r>
            <a:endParaRPr lang="cs-CZ" altLang="cs-CZ" sz="3200" b="1" u="sng" dirty="0">
              <a:solidFill>
                <a:srgbClr val="FF330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788117C-16AD-5FC5-213E-9011D2803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772816"/>
            <a:ext cx="7524328" cy="197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38170"/>
      </p:ext>
    </p:extLst>
  </p:cSld>
  <p:clrMapOvr>
    <a:masterClrMapping/>
  </p:clrMapOvr>
  <p:transition>
    <p:pull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42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5496" y="1196752"/>
            <a:ext cx="5112567" cy="5616624"/>
          </a:xfrm>
        </p:spPr>
        <p:txBody>
          <a:bodyPr/>
          <a:lstStyle/>
          <a:p>
            <a:pPr marL="5715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b="1" u="sng" dirty="0">
                <a:sym typeface="Wingdings" panose="05000000000000000000" pitchFamily="2" charset="2"/>
              </a:rPr>
              <a:t>POUČME SE ;-)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800/200 m …. 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PŘÍČINA = FVE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PLECH / MW / FOLIE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ROZŠÍŘENÍ 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HORIZONTÁLNÍ</a:t>
            </a:r>
            <a:endParaRPr lang="cs-CZ" altLang="cs-CZ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VERTILÁLNÍ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SVĚTLÍKY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PROSTUPY (KANALIZACE)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GIGA ŠKODA </a:t>
            </a:r>
            <a:r>
              <a:rPr lang="cs-CZ" altLang="cs-CZ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(EPS/SHZ/ZOKT)</a:t>
            </a:r>
            <a:endParaRPr lang="cs-CZ" altLang="cs-CZ" b="1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611560" y="332656"/>
            <a:ext cx="82089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0070C0"/>
                </a:solidFill>
                <a:sym typeface="Wingdings" panose="05000000000000000000" pitchFamily="2" charset="2"/>
              </a:rPr>
              <a:t>POŽÁR VELKÉHO ROZSAHU</a:t>
            </a:r>
            <a:endParaRPr lang="cs-CZ" altLang="cs-CZ" sz="3200" b="1" u="sng" dirty="0">
              <a:solidFill>
                <a:srgbClr val="FF330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8A9A40B-E22A-ADEC-F0B0-787E92C3A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332655"/>
            <a:ext cx="2098106" cy="57626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C85CB46-8E67-0B6D-4DD8-200EC0E4B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1165571"/>
            <a:ext cx="3538266" cy="230931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9962A7C-18A0-565B-801F-6CA8DF487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3776267"/>
            <a:ext cx="3538266" cy="267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44216"/>
      </p:ext>
    </p:extLst>
  </p:cSld>
  <p:clrMapOvr>
    <a:masterClrMapping/>
  </p:clrMapOvr>
  <p:transition>
    <p:pull dir="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43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5495" y="1196752"/>
            <a:ext cx="8952929" cy="5616624"/>
          </a:xfrm>
        </p:spPr>
        <p:txBody>
          <a:bodyPr/>
          <a:lstStyle/>
          <a:p>
            <a:pPr marL="5715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b="1" dirty="0">
                <a:sym typeface="Wingdings" panose="05000000000000000000" pitchFamily="2" charset="2"/>
              </a:rPr>
              <a:t>1 / VZNIK POŽÁRU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ŘEŠIT SPOJE (POŽÁRNÍ BEZPEČNOST SPOJŮ)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u="sng" dirty="0">
                <a:sym typeface="Wingdings" panose="05000000000000000000" pitchFamily="2" charset="2"/>
              </a:rPr>
              <a:t>KONEKTORY </a:t>
            </a:r>
            <a:r>
              <a:rPr lang="cs-CZ" altLang="cs-CZ" b="1" dirty="0">
                <a:solidFill>
                  <a:srgbClr val="FF0000"/>
                </a:solidFill>
                <a:sym typeface="Wingdings" panose="05000000000000000000" pitchFamily="2" charset="2"/>
              </a:rPr>
              <a:t>… (ČASTÁ PŘÍČINA VZNIKU POŽÁRU)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u="sng" dirty="0">
                <a:sym typeface="Wingdings" panose="05000000000000000000" pitchFamily="2" charset="2"/>
              </a:rPr>
              <a:t>SVORKY</a:t>
            </a:r>
            <a:r>
              <a:rPr lang="cs-CZ" altLang="cs-CZ" b="1" dirty="0">
                <a:solidFill>
                  <a:srgbClr val="FF0000"/>
                </a:solidFill>
                <a:sym typeface="Wingdings" panose="05000000000000000000" pitchFamily="2" charset="2"/>
              </a:rPr>
              <a:t> … (ČASTÁ PŘÍČINA VZNIKU POŽÁRU)</a:t>
            </a: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DETEKCE VZNIKAJÍCÍHO ZKRATU </a:t>
            </a:r>
            <a:r>
              <a:rPr lang="cs-CZ" altLang="cs-CZ" b="1" dirty="0">
                <a:solidFill>
                  <a:srgbClr val="FF0000"/>
                </a:solidFill>
                <a:sym typeface="Wingdings" panose="05000000000000000000" pitchFamily="2" charset="2"/>
              </a:rPr>
              <a:t>(zkratová ochrana)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OSTATNÍ MODERNÍ TECHNOLOGIE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EPS ? = MONITORING FVE = NESTANDARDNÍ STAV </a:t>
            </a:r>
          </a:p>
          <a:p>
            <a:pPr marL="1847850" lvl="3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u="sng" dirty="0">
                <a:solidFill>
                  <a:srgbClr val="FF0000"/>
                </a:solidFill>
                <a:sym typeface="Wingdings" panose="05000000000000000000" pitchFamily="2" charset="2"/>
              </a:rPr>
              <a:t>VYVOLÁ AKCI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u="sng" dirty="0">
                <a:solidFill>
                  <a:srgbClr val="FF0000"/>
                </a:solidFill>
                <a:sym typeface="Wingdings" panose="05000000000000000000" pitchFamily="2" charset="2"/>
              </a:rPr>
              <a:t>UDĚLEJ = ÚLEVA = VÍCE PANELŮ NA STŘEŠE</a:t>
            </a: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611560" y="332656"/>
            <a:ext cx="82089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pl-PL" altLang="cs-CZ" sz="3200" b="1" u="sng" dirty="0">
                <a:solidFill>
                  <a:srgbClr val="0070C0"/>
                </a:solidFill>
                <a:sym typeface="Wingdings" panose="05000000000000000000" pitchFamily="2" charset="2"/>
              </a:rPr>
              <a:t>CO JE K ŘEŠENÍ (ZAMYŠLENÍ)</a:t>
            </a:r>
          </a:p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endParaRPr lang="cs-CZ" altLang="cs-CZ" sz="3200" b="1" u="sng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104189"/>
      </p:ext>
    </p:extLst>
  </p:cSld>
  <p:clrMapOvr>
    <a:masterClrMapping/>
  </p:clrMapOvr>
  <p:transition>
    <p:pull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44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5495" y="1196752"/>
            <a:ext cx="8952929" cy="5616624"/>
          </a:xfrm>
        </p:spPr>
        <p:txBody>
          <a:bodyPr/>
          <a:lstStyle/>
          <a:p>
            <a:pPr marL="5715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b="1" dirty="0">
                <a:sym typeface="Wingdings" panose="05000000000000000000" pitchFamily="2" charset="2"/>
              </a:rPr>
              <a:t>2A / ŠÍŘENÍ POŽÁRU </a:t>
            </a:r>
            <a:r>
              <a:rPr lang="cs-CZ" altLang="cs-CZ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HORIZONTÁLNÍ / VERTIKÁLNÍ</a:t>
            </a:r>
            <a:endParaRPr lang="cs-CZ" altLang="cs-CZ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2762250" lvl="5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olidFill>
                  <a:schemeClr val="accent3">
                    <a:lumMod val="65000"/>
                  </a:schemeClr>
                </a:solidFill>
                <a:sym typeface="Wingdings" panose="05000000000000000000" pitchFamily="2" charset="2"/>
              </a:rPr>
              <a:t>OMEZENÝ VÝVIN TEPLA (150MJ.M-2  15 MJ.M-2)</a:t>
            </a:r>
          </a:p>
          <a:p>
            <a:pPr marL="2762250" lvl="5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VZDÁLENOSTI KE SVĚTLÍKŮM </a:t>
            </a:r>
          </a:p>
          <a:p>
            <a:pPr marL="1847850" lvl="3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HOŘLAVÉ „ZASKLENÍ“</a:t>
            </a:r>
          </a:p>
          <a:p>
            <a:pPr marL="1847850" lvl="3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NEHOŘLAVÉ „ZASKLENÍ“</a:t>
            </a:r>
          </a:p>
          <a:p>
            <a:pPr marL="2762250" lvl="5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VZDÁLENOSTI K PROSTUPŮM (VPUSTI ….)</a:t>
            </a:r>
          </a:p>
          <a:p>
            <a:pPr marL="2762250" lvl="5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olidFill>
                  <a:schemeClr val="accent3">
                    <a:lumMod val="65000"/>
                  </a:schemeClr>
                </a:solidFill>
                <a:sym typeface="Wingdings" panose="05000000000000000000" pitchFamily="2" charset="2"/>
              </a:rPr>
              <a:t>VAZBA NA POŽÁRNÍ ÚSEKY</a:t>
            </a:r>
          </a:p>
          <a:p>
            <a:pPr marL="1847850" lvl="3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olidFill>
                  <a:schemeClr val="accent3">
                    <a:lumMod val="65000"/>
                  </a:schemeClr>
                </a:solidFill>
                <a:sym typeface="Wingdings" panose="05000000000000000000" pitchFamily="2" charset="2"/>
              </a:rPr>
              <a:t>POŽÁRNÍ ODOLNOSTI</a:t>
            </a:r>
          </a:p>
          <a:p>
            <a:pPr marL="1847850" lvl="3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olidFill>
                  <a:schemeClr val="accent3">
                    <a:lumMod val="65000"/>
                  </a:schemeClr>
                </a:solidFill>
                <a:sym typeface="Wingdings" panose="05000000000000000000" pitchFamily="2" charset="2"/>
              </a:rPr>
              <a:t>ROZMĚRY PÚ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611560" y="332656"/>
            <a:ext cx="82089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pl-PL" altLang="cs-CZ" sz="3200" b="1" u="sng" dirty="0">
                <a:solidFill>
                  <a:srgbClr val="0070C0"/>
                </a:solidFill>
                <a:sym typeface="Wingdings" panose="05000000000000000000" pitchFamily="2" charset="2"/>
              </a:rPr>
              <a:t>CO JE K ŘEŠENÍ (ZAMYŠLENÍ)</a:t>
            </a:r>
          </a:p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endParaRPr lang="cs-CZ" altLang="cs-CZ" sz="3200" b="1" u="sng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054953"/>
      </p:ext>
    </p:extLst>
  </p:cSld>
  <p:clrMapOvr>
    <a:masterClrMapping/>
  </p:clrMapOvr>
  <p:transition>
    <p:pull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45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5495" y="1196752"/>
            <a:ext cx="8952929" cy="5616624"/>
          </a:xfrm>
        </p:spPr>
        <p:txBody>
          <a:bodyPr/>
          <a:lstStyle/>
          <a:p>
            <a:pPr marL="5715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b="1" dirty="0">
                <a:sym typeface="Wingdings" panose="05000000000000000000" pitchFamily="2" charset="2"/>
              </a:rPr>
              <a:t>2C / MOŽNOSTI SKLADEB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OCHRANA KAČÍRKEM </a:t>
            </a:r>
            <a:r>
              <a:rPr lang="cs-CZ" altLang="cs-CZ" b="1" dirty="0">
                <a:solidFill>
                  <a:srgbClr val="FF0000"/>
                </a:solidFill>
                <a:sym typeface="Wingdings" panose="05000000000000000000" pitchFamily="2" charset="2"/>
              </a:rPr>
              <a:t>(je 50 mm OK ??)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PANELY MW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MV + B</a:t>
            </a:r>
            <a:r>
              <a:rPr lang="cs-CZ" altLang="cs-CZ" sz="1200" b="1" dirty="0">
                <a:sym typeface="Wingdings" panose="05000000000000000000" pitchFamily="2" charset="2"/>
              </a:rPr>
              <a:t>ROOF</a:t>
            </a:r>
            <a:r>
              <a:rPr lang="cs-CZ" altLang="cs-CZ" b="1" dirty="0">
                <a:sym typeface="Wingdings" panose="05000000000000000000" pitchFamily="2" charset="2"/>
              </a:rPr>
              <a:t>(T3)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MV + B</a:t>
            </a:r>
            <a:r>
              <a:rPr lang="cs-CZ" altLang="cs-CZ" sz="1200" b="1" dirty="0">
                <a:sym typeface="Wingdings" panose="05000000000000000000" pitchFamily="2" charset="2"/>
              </a:rPr>
              <a:t>ROOF</a:t>
            </a:r>
            <a:r>
              <a:rPr lang="cs-CZ" altLang="cs-CZ" b="1" dirty="0">
                <a:sym typeface="Wingdings" panose="05000000000000000000" pitchFamily="2" charset="2"/>
              </a:rPr>
              <a:t>(T1)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PANELY PIR / PUR / ….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EPS + B</a:t>
            </a:r>
            <a:r>
              <a:rPr lang="cs-CZ" altLang="cs-CZ" sz="1200" b="1" dirty="0">
                <a:sym typeface="Wingdings" panose="05000000000000000000" pitchFamily="2" charset="2"/>
              </a:rPr>
              <a:t>ROOF</a:t>
            </a:r>
            <a:r>
              <a:rPr lang="cs-CZ" altLang="cs-CZ" b="1" dirty="0">
                <a:sym typeface="Wingdings" panose="05000000000000000000" pitchFamily="2" charset="2"/>
              </a:rPr>
              <a:t>(T3)</a:t>
            </a:r>
          </a:p>
          <a:p>
            <a:pPr marL="1390650" lvl="2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EPS + B</a:t>
            </a:r>
            <a:r>
              <a:rPr lang="cs-CZ" altLang="cs-CZ" sz="1200" b="1" dirty="0">
                <a:sym typeface="Wingdings" panose="05000000000000000000" pitchFamily="2" charset="2"/>
              </a:rPr>
              <a:t>ROOF</a:t>
            </a:r>
            <a:r>
              <a:rPr lang="cs-CZ" altLang="cs-CZ" b="1" dirty="0">
                <a:sym typeface="Wingdings" panose="05000000000000000000" pitchFamily="2" charset="2"/>
              </a:rPr>
              <a:t>(T1)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olidFill>
                  <a:schemeClr val="tx1"/>
                </a:solidFill>
                <a:sym typeface="Wingdings" panose="05000000000000000000" pitchFamily="2" charset="2"/>
              </a:rPr>
              <a:t>OKOLÍ PROSTUPŮ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olidFill>
                  <a:srgbClr val="FF0000"/>
                </a:solidFill>
                <a:sym typeface="Wingdings" panose="05000000000000000000" pitchFamily="2" charset="2"/>
              </a:rPr>
              <a:t>ČÍM HORŠÍ, TÍM VYŠŠÍ POŽADAVKY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olidFill>
                  <a:srgbClr val="FF0000"/>
                </a:solidFill>
                <a:sym typeface="Wingdings" panose="05000000000000000000" pitchFamily="2" charset="2"/>
              </a:rPr>
              <a:t>ZKOUŠKY ČVUT / UCEEB = TEPELNÝ IZOLANT !!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sym typeface="Wingdings" panose="05000000000000000000" pitchFamily="2" charset="2"/>
            </a:endParaRP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611560" y="332656"/>
            <a:ext cx="82089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pl-PL" altLang="cs-CZ" sz="3200" b="1" u="sng" dirty="0">
                <a:solidFill>
                  <a:srgbClr val="0070C0"/>
                </a:solidFill>
                <a:sym typeface="Wingdings" panose="05000000000000000000" pitchFamily="2" charset="2"/>
              </a:rPr>
              <a:t>CO JE K ŘEŠENÍ (ZAMYŠLENÍ)</a:t>
            </a:r>
          </a:p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endParaRPr lang="cs-CZ" altLang="cs-CZ" sz="3200" b="1" u="sng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38670"/>
      </p:ext>
    </p:extLst>
  </p:cSld>
  <p:clrMapOvr>
    <a:masterClrMapping/>
  </p:clrMapOvr>
  <p:transition>
    <p:pull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46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18303" y="1196752"/>
            <a:ext cx="8718193" cy="5616624"/>
          </a:xfrm>
        </p:spPr>
        <p:txBody>
          <a:bodyPr/>
          <a:lstStyle/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Wingdings" panose="05000000000000000000" pitchFamily="2" charset="2"/>
              </a:rPr>
              <a:t>Zpřísnit požadavky // </a:t>
            </a:r>
            <a:r>
              <a:rPr lang="cs-CZ" altLang="cs-CZ" b="1" dirty="0">
                <a:solidFill>
                  <a:srgbClr val="002060"/>
                </a:solidFill>
                <a:sym typeface="Wingdings" panose="05000000000000000000" pitchFamily="2" charset="2"/>
              </a:rPr>
              <a:t>VYLOUČIT… ZAKÁZAT…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b="1" dirty="0">
                <a:sym typeface="Wingdings" panose="05000000000000000000" pitchFamily="2" charset="2"/>
              </a:rPr>
              <a:t>73 0831 // 73 0835 // 73 0833 ……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b="1" dirty="0">
                <a:sym typeface="Wingdings" panose="05000000000000000000" pitchFamily="2" charset="2"/>
              </a:rPr>
              <a:t>Dřevostavby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b="1" dirty="0">
                <a:sym typeface="Wingdings" panose="05000000000000000000" pitchFamily="2" charset="2"/>
              </a:rPr>
              <a:t>6. + 7. SKUPINY PROVOZŮ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b="1" dirty="0">
                <a:sym typeface="Wingdings" panose="05000000000000000000" pitchFamily="2" charset="2"/>
              </a:rPr>
              <a:t>Hořlavé KAPALINY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b="1" dirty="0">
                <a:sym typeface="Wingdings" panose="05000000000000000000" pitchFamily="2" charset="2"/>
              </a:rPr>
              <a:t>Hořlavé PLYNY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b="1" dirty="0">
                <a:sym typeface="Wingdings" panose="05000000000000000000" pitchFamily="2" charset="2"/>
              </a:rPr>
              <a:t>Pyrotechnika, střelivo, výbušniny a munice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cs-CZ" altLang="cs-CZ" b="1" dirty="0">
              <a:sym typeface="Wingdings" panose="05000000000000000000" pitchFamily="2" charset="2"/>
            </a:endParaRP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olidFill>
                  <a:srgbClr val="002060"/>
                </a:solidFill>
                <a:sym typeface="Wingdings" panose="05000000000000000000" pitchFamily="2" charset="2"/>
              </a:rPr>
              <a:t>mezery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olidFill>
                  <a:srgbClr val="002060"/>
                </a:solidFill>
                <a:sym typeface="Wingdings" panose="05000000000000000000" pitchFamily="2" charset="2"/>
              </a:rPr>
              <a:t>podložky</a:t>
            </a:r>
          </a:p>
          <a:p>
            <a:pPr marL="590550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b="1" dirty="0">
                <a:solidFill>
                  <a:srgbClr val="002060"/>
                </a:solidFill>
                <a:sym typeface="Wingdings" panose="05000000000000000000" pitchFamily="2" charset="2"/>
              </a:rPr>
              <a:t>…</a:t>
            </a:r>
            <a:endParaRPr lang="cs-CZ" altLang="cs-CZ" b="1" dirty="0">
              <a:sym typeface="Wingdings" panose="05000000000000000000" pitchFamily="2" charset="2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cs-CZ" altLang="cs-CZ" b="1" dirty="0">
              <a:sym typeface="Wingdings" panose="05000000000000000000" pitchFamily="2" charset="2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cs-CZ" altLang="cs-CZ" b="1" dirty="0">
              <a:sym typeface="Wingdings" panose="05000000000000000000" pitchFamily="2" charset="2"/>
            </a:endParaRP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611560" y="332656"/>
            <a:ext cx="82089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0070C0"/>
                </a:solidFill>
                <a:sym typeface="Wingdings" panose="05000000000000000000" pitchFamily="2" charset="2"/>
              </a:rPr>
              <a:t>MNOHO DALŠÍCH … OSTATNÍ</a:t>
            </a:r>
            <a:endParaRPr lang="cs-CZ" altLang="cs-CZ" sz="3200" b="1" u="sng" dirty="0">
              <a:solidFill>
                <a:srgbClr val="FF3300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FC5B9DD-FF2D-C078-6098-2157949AE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803" y="4653136"/>
            <a:ext cx="3679599" cy="1806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7CBFF5E-30CB-C5E9-8999-85FED9B58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878" y="5090089"/>
            <a:ext cx="1688101" cy="132002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A03FBDB-1FB6-AB53-4854-942004F06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3780" y="4641084"/>
            <a:ext cx="2448700" cy="18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83921"/>
      </p:ext>
    </p:extLst>
  </p:cSld>
  <p:clrMapOvr>
    <a:masterClrMapping/>
  </p:clrMapOvr>
  <p:transition>
    <p:pull dir="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14">
            <a:extLst>
              <a:ext uri="{FF2B5EF4-FFF2-40B4-BE49-F238E27FC236}">
                <a16:creationId xmlns:a16="http://schemas.microsoft.com/office/drawing/2014/main" id="{4C8BAC7E-D4E7-4170-B5A0-2851B352A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1F5C4-5C18-4610-8BCE-83777961533D}" type="slidenum">
              <a:rPr lang="cs-CZ" altLang="cs-CZ"/>
              <a:pPr/>
              <a:t>47</a:t>
            </a:fld>
            <a:endParaRPr lang="cs-CZ" altLang="cs-CZ" dirty="0"/>
          </a:p>
        </p:txBody>
      </p:sp>
      <p:sp>
        <p:nvSpPr>
          <p:cNvPr id="45058" name="Podnadpis 2">
            <a:extLst>
              <a:ext uri="{FF2B5EF4-FFF2-40B4-BE49-F238E27FC236}">
                <a16:creationId xmlns:a16="http://schemas.microsoft.com/office/drawing/2014/main" id="{D576F1A3-4878-44B8-89AE-D4E9E38FFD4E}"/>
              </a:ext>
            </a:extLst>
          </p:cNvPr>
          <p:cNvSpPr>
            <a:spLocks/>
          </p:cNvSpPr>
          <p:nvPr/>
        </p:nvSpPr>
        <p:spPr bwMode="auto">
          <a:xfrm>
            <a:off x="684213" y="1557338"/>
            <a:ext cx="76327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4400" b="1" dirty="0">
                <a:solidFill>
                  <a:schemeClr val="hlink"/>
                </a:solidFill>
                <a:latin typeface="Franklin Gothic Book" panose="020B0503020102020204" pitchFamily="34" charset="0"/>
              </a:rPr>
              <a:t>DĚKUJI ZA POZORNOST !!! </a:t>
            </a:r>
          </a:p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endParaRPr lang="cs-CZ" altLang="cs-CZ" sz="4400" b="1" dirty="0">
              <a:solidFill>
                <a:schemeClr val="hlink"/>
              </a:solidFill>
              <a:latin typeface="Franklin Gothic Book" panose="020B0503020102020204" pitchFamily="34" charset="0"/>
            </a:endParaRPr>
          </a:p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4400" b="1" dirty="0">
                <a:solidFill>
                  <a:schemeClr val="hlink"/>
                </a:solidFill>
                <a:latin typeface="Franklin Gothic Book" panose="020B0503020102020204" pitchFamily="34" charset="0"/>
              </a:rPr>
              <a:t>					…………… </a:t>
            </a:r>
            <a:r>
              <a:rPr lang="cs-CZ" altLang="cs-CZ" sz="4400" b="1" dirty="0">
                <a:solidFill>
                  <a:schemeClr val="hlink"/>
                </a:solidFill>
                <a:latin typeface="Franklin Gothic Book" panose="020B0503020102020204" pitchFamily="34" charset="0"/>
                <a:sym typeface="Wingdings" panose="05000000000000000000" pitchFamily="2" charset="2"/>
              </a:rPr>
              <a:t></a:t>
            </a:r>
            <a:endParaRPr lang="cs-CZ" altLang="cs-CZ" sz="4400" b="1" dirty="0">
              <a:solidFill>
                <a:schemeClr val="hlink"/>
              </a:solidFill>
              <a:sym typeface="Wingdings" panose="05000000000000000000" pitchFamily="2" charset="2"/>
            </a:endParaRPr>
          </a:p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dirty="0">
                <a:solidFill>
                  <a:schemeClr val="hlink"/>
                </a:solidFill>
                <a:sym typeface="Wingdings" panose="05000000000000000000" pitchFamily="2" charset="2"/>
              </a:rPr>
              <a:t>					</a:t>
            </a:r>
          </a:p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endParaRPr lang="cs-CZ" altLang="cs-CZ" sz="3200" b="1" dirty="0">
              <a:solidFill>
                <a:schemeClr val="hlink"/>
              </a:solidFill>
              <a:latin typeface="Franklin Gothic Book" panose="020B0503020102020204" pitchFamily="34" charset="0"/>
              <a:sym typeface="Wingdings" panose="05000000000000000000" pitchFamily="2" charset="2"/>
            </a:endParaRPr>
          </a:p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endParaRPr lang="cs-CZ" altLang="cs-CZ" sz="3200" dirty="0">
              <a:solidFill>
                <a:schemeClr val="hlink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5061" name="Rectangle 6">
            <a:extLst>
              <a:ext uri="{FF2B5EF4-FFF2-40B4-BE49-F238E27FC236}">
                <a16:creationId xmlns:a16="http://schemas.microsoft.com/office/drawing/2014/main" id="{249EB6EA-30FE-4879-9D24-F8CE63876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6325" y="2800350"/>
            <a:ext cx="9144000" cy="0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5679" tIns="-196788" rIns="185679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 dirty="0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82E350A0-FA9B-47A2-9B91-9C7915F7B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672" y="5732462"/>
            <a:ext cx="7200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/>
              <a:t>PETR BOHÁČ</a:t>
            </a:r>
          </a:p>
          <a:p>
            <a:pPr eaLnBrk="1" hangingPunct="1"/>
            <a:r>
              <a:rPr lang="cs-CZ" altLang="cs-CZ" b="1" dirty="0"/>
              <a:t>Požární bezpečnost staveb s.r.o.	    PBS JASNĚ s.r.o.</a:t>
            </a:r>
          </a:p>
          <a:p>
            <a:pPr eaLnBrk="1" hangingPunct="1"/>
            <a:endParaRPr lang="cs-CZ" altLang="cs-CZ" sz="1400" b="1" dirty="0"/>
          </a:p>
          <a:p>
            <a:pPr algn="ctr" eaLnBrk="1" hangingPunct="1"/>
            <a:endParaRPr lang="cs-CZ" altLang="cs-CZ" sz="1400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2CC4998-68BA-43A7-521C-8D2E5A999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833" y="5557410"/>
            <a:ext cx="979534" cy="96208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F130D2C-4BB1-BA22-889C-637F0E6B0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34" y="5522276"/>
            <a:ext cx="979534" cy="96208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5</a:t>
            </a:fld>
            <a:endParaRPr lang="cs-CZ" altLang="cs-CZ" dirty="0"/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539552" y="332656"/>
            <a:ext cx="82089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0070C0"/>
                </a:solidFill>
              </a:rPr>
              <a:t>ČSN 73 0802 -- PŘÍLOHA K</a:t>
            </a:r>
          </a:p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endParaRPr lang="cs-CZ" altLang="cs-CZ" sz="3200" b="1" u="sng" dirty="0">
              <a:solidFill>
                <a:srgbClr val="0070C0"/>
              </a:solidFill>
            </a:endParaRPr>
          </a:p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dirty="0">
                <a:solidFill>
                  <a:srgbClr val="FF0000"/>
                </a:solidFill>
              </a:rPr>
              <a:t>						  </a:t>
            </a:r>
            <a:r>
              <a:rPr lang="cs-CZ" altLang="cs-CZ" sz="3200" b="1" u="sng" dirty="0">
                <a:solidFill>
                  <a:srgbClr val="FF0000"/>
                </a:solidFill>
              </a:rPr>
              <a:t>KAM AŽ ….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20EF280-AF0C-306D-70C3-7AE7AA978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651" y="3671639"/>
            <a:ext cx="1754257" cy="302678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E421E9C-01E4-D62B-2F34-3E150F594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776" y="2368449"/>
            <a:ext cx="2970145" cy="432997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B0EF591-763C-CFAE-E2F7-8B5D7A95C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627" y="1167355"/>
            <a:ext cx="5409580" cy="233365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9474111-1E23-217E-867A-6AA8703F73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626" y="4149080"/>
            <a:ext cx="3555157" cy="254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07939"/>
      </p:ext>
    </p:extLst>
  </p:cSld>
  <p:clrMapOvr>
    <a:masterClrMapping/>
  </p:clrMapOvr>
  <p:transition>
    <p:pull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6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3284984"/>
            <a:ext cx="9073008" cy="3024336"/>
          </a:xfrm>
        </p:spPr>
        <p:txBody>
          <a:bodyPr/>
          <a:lstStyle/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3200" b="1" dirty="0">
                <a:sym typeface="Wingdings" panose="05000000000000000000" pitchFamily="2" charset="2"/>
              </a:rPr>
              <a:t>POZNÁMKA 2 Výškový limit, který je v době zpracování této přílohy uveden v tabulce 8 této normy, je h = 12,0 m. </a:t>
            </a:r>
          </a:p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3200" b="1" dirty="0">
                <a:sym typeface="Wingdings" panose="05000000000000000000" pitchFamily="2" charset="2"/>
              </a:rPr>
              <a:t>Toto však nevylučuje použití této přílohy i pro objekty nižší </a:t>
            </a:r>
            <a:r>
              <a:rPr lang="cs-CZ" altLang="cs-CZ" sz="3200" b="1" dirty="0">
                <a:solidFill>
                  <a:srgbClr val="FF0000"/>
                </a:solidFill>
                <a:sym typeface="Wingdings" panose="05000000000000000000" pitchFamily="2" charset="2"/>
              </a:rPr>
              <a:t>(například podle této přílohy lze posuzovat i objekt s hořlavým KS a s výškou objektu h = 6,0 m)</a:t>
            </a:r>
            <a:endParaRPr lang="cs-CZ" altLang="cs-CZ" sz="3600" b="1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539552" y="332656"/>
            <a:ext cx="82089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0070C0"/>
                </a:solidFill>
              </a:rPr>
              <a:t>ČSN 73 0802 -- PŘÍLOHA K</a:t>
            </a:r>
            <a:endParaRPr lang="cs-CZ" altLang="cs-CZ" sz="3200" b="1" u="sng" dirty="0">
              <a:solidFill>
                <a:srgbClr val="FF3300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5089E64-7A60-C182-88A7-697A4563F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35" y="980728"/>
            <a:ext cx="3297993" cy="2203981"/>
          </a:xfrm>
          <a:prstGeom prst="rect">
            <a:avLst/>
          </a:prstGeom>
        </p:spPr>
      </p:pic>
      <p:sp>
        <p:nvSpPr>
          <p:cNvPr id="7" name="Podnadpis 2">
            <a:extLst>
              <a:ext uri="{FF2B5EF4-FFF2-40B4-BE49-F238E27FC236}">
                <a16:creationId xmlns:a16="http://schemas.microsoft.com/office/drawing/2014/main" id="{A4A4CD3C-A139-D7A9-E66E-08F39A9D0096}"/>
              </a:ext>
            </a:extLst>
          </p:cNvPr>
          <p:cNvSpPr>
            <a:spLocks/>
          </p:cNvSpPr>
          <p:nvPr/>
        </p:nvSpPr>
        <p:spPr bwMode="auto">
          <a:xfrm>
            <a:off x="4211960" y="1412776"/>
            <a:ext cx="460851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FF0000"/>
                </a:solidFill>
              </a:rPr>
              <a:t>První článek přílohy K</a:t>
            </a:r>
          </a:p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FF0000"/>
                </a:solidFill>
              </a:rPr>
              <a:t>K.1.1</a:t>
            </a:r>
          </a:p>
        </p:txBody>
      </p:sp>
    </p:spTree>
    <p:extLst>
      <p:ext uri="{BB962C8B-B14F-4D97-AF65-F5344CB8AC3E}">
        <p14:creationId xmlns:p14="http://schemas.microsoft.com/office/powerpoint/2010/main" val="484789938"/>
      </p:ext>
    </p:extLst>
  </p:cSld>
  <p:clrMapOvr>
    <a:masterClrMapping/>
  </p:clrMapOvr>
  <p:transition>
    <p:pull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7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920480" y="1124744"/>
            <a:ext cx="4067945" cy="2988332"/>
          </a:xfrm>
        </p:spPr>
        <p:txBody>
          <a:bodyPr/>
          <a:lstStyle/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4000" b="1" dirty="0">
                <a:sym typeface="Wingdings" panose="05000000000000000000" pitchFamily="2" charset="2"/>
              </a:rPr>
              <a:t>BYTY (90%)</a:t>
            </a:r>
          </a:p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3200" b="1" dirty="0">
                <a:sym typeface="Wingdings" panose="05000000000000000000" pitchFamily="2" charset="2"/>
              </a:rPr>
              <a:t>Podle ČSN 7308</a:t>
            </a:r>
            <a:r>
              <a:rPr lang="cs-CZ" altLang="cs-CZ" sz="3200" b="1" dirty="0">
                <a:solidFill>
                  <a:srgbClr val="FF0000"/>
                </a:solidFill>
                <a:sym typeface="Wingdings" panose="05000000000000000000" pitchFamily="2" charset="2"/>
              </a:rPr>
              <a:t>33</a:t>
            </a:r>
          </a:p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3200" b="1" dirty="0">
                <a:sym typeface="Wingdings" panose="05000000000000000000" pitchFamily="2" charset="2"/>
              </a:rPr>
              <a:t>  - </a:t>
            </a:r>
            <a:r>
              <a:rPr lang="cs-CZ" altLang="cs-CZ" sz="3200" b="1" dirty="0" err="1">
                <a:sym typeface="Wingdings" panose="05000000000000000000" pitchFamily="2" charset="2"/>
              </a:rPr>
              <a:t>pv</a:t>
            </a:r>
            <a:r>
              <a:rPr lang="cs-CZ" altLang="cs-CZ" sz="3200" b="1" dirty="0">
                <a:sym typeface="Wingdings" panose="05000000000000000000" pitchFamily="2" charset="2"/>
              </a:rPr>
              <a:t> ≠ 40 </a:t>
            </a:r>
            <a:r>
              <a:rPr lang="cs-CZ" altLang="cs-CZ" sz="1600" b="1" dirty="0">
                <a:sym typeface="Wingdings" panose="05000000000000000000" pitchFamily="2" charset="2"/>
              </a:rPr>
              <a:t>kg.m-2 </a:t>
            </a:r>
            <a:r>
              <a:rPr lang="cs-CZ" altLang="cs-CZ" sz="3200" b="1" dirty="0">
                <a:sym typeface="Wingdings" panose="05000000000000000000" pitchFamily="2" charset="2"/>
              </a:rPr>
              <a:t>!!!</a:t>
            </a:r>
          </a:p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3200" b="1" dirty="0">
                <a:sym typeface="Wingdings" panose="05000000000000000000" pitchFamily="2" charset="2"/>
              </a:rPr>
              <a:t>  - </a:t>
            </a:r>
            <a:r>
              <a:rPr lang="cs-CZ" altLang="cs-CZ" sz="3200" b="1" dirty="0" err="1">
                <a:sym typeface="Wingdings" panose="05000000000000000000" pitchFamily="2" charset="2"/>
              </a:rPr>
              <a:t>pv</a:t>
            </a:r>
            <a:r>
              <a:rPr lang="cs-CZ" altLang="cs-CZ" sz="3200" b="1" dirty="0">
                <a:sym typeface="Wingdings" panose="05000000000000000000" pitchFamily="2" charset="2"/>
              </a:rPr>
              <a:t>=40</a:t>
            </a:r>
            <a:r>
              <a:rPr lang="cs-CZ" altLang="cs-CZ" sz="3200" b="1" dirty="0">
                <a:solidFill>
                  <a:srgbClr val="FF0000"/>
                </a:solidFill>
                <a:sym typeface="Wingdings" panose="05000000000000000000" pitchFamily="2" charset="2"/>
              </a:rPr>
              <a:t>+5</a:t>
            </a:r>
            <a:r>
              <a:rPr lang="cs-CZ" altLang="cs-CZ" sz="3200" b="1" dirty="0">
                <a:sym typeface="Wingdings" panose="05000000000000000000" pitchFamily="2" charset="2"/>
              </a:rPr>
              <a:t>=45</a:t>
            </a:r>
          </a:p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3200" b="1" dirty="0">
                <a:sym typeface="Wingdings" panose="05000000000000000000" pitchFamily="2" charset="2"/>
              </a:rPr>
              <a:t>Podle ČSN 7308</a:t>
            </a:r>
            <a:r>
              <a:rPr lang="cs-CZ" altLang="cs-CZ" sz="3200" b="1" dirty="0">
                <a:solidFill>
                  <a:srgbClr val="FF0000"/>
                </a:solidFill>
                <a:sym typeface="Wingdings" panose="05000000000000000000" pitchFamily="2" charset="2"/>
              </a:rPr>
              <a:t>02</a:t>
            </a:r>
          </a:p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   - </a:t>
            </a:r>
            <a:r>
              <a:rPr lang="cs-CZ" altLang="cs-CZ" sz="24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pn</a:t>
            </a:r>
            <a:r>
              <a:rPr lang="cs-CZ" altLang="cs-CZ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 / </a:t>
            </a:r>
            <a:r>
              <a:rPr lang="cs-CZ" altLang="cs-CZ" sz="24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ps</a:t>
            </a:r>
            <a:r>
              <a:rPr lang="cs-CZ" altLang="cs-CZ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 / p / a / </a:t>
            </a:r>
            <a:r>
              <a:rPr lang="cs-CZ" altLang="cs-CZ" sz="2400" b="1" dirty="0">
                <a:solidFill>
                  <a:srgbClr val="0070C0"/>
                </a:solidFill>
                <a:sym typeface="Wingdings" panose="05000000000000000000" pitchFamily="2" charset="2"/>
              </a:rPr>
              <a:t>b</a:t>
            </a:r>
            <a:r>
              <a:rPr lang="cs-CZ" altLang="cs-CZ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 / c</a:t>
            </a:r>
            <a:endParaRPr lang="cs-CZ" altLang="cs-CZ" sz="2000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sz="4400" b="1" dirty="0">
              <a:sym typeface="Wingdings" panose="05000000000000000000" pitchFamily="2" charset="2"/>
            </a:endParaRP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539552" y="332656"/>
            <a:ext cx="82089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0070C0"/>
                </a:solidFill>
              </a:rPr>
              <a:t>ČSN 73 0802 -- PŘÍLOHA K</a:t>
            </a:r>
            <a:endParaRPr lang="cs-CZ" altLang="cs-CZ" sz="3200" b="1" u="sng" dirty="0">
              <a:solidFill>
                <a:srgbClr val="FF3300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5089E64-7A60-C182-88A7-697A4563F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95" y="1196752"/>
            <a:ext cx="4018098" cy="2685212"/>
          </a:xfrm>
          <a:prstGeom prst="rect">
            <a:avLst/>
          </a:prstGeom>
        </p:spPr>
      </p:pic>
      <p:sp>
        <p:nvSpPr>
          <p:cNvPr id="5" name="Podnadpis 2">
            <a:extLst>
              <a:ext uri="{FF2B5EF4-FFF2-40B4-BE49-F238E27FC236}">
                <a16:creationId xmlns:a16="http://schemas.microsoft.com/office/drawing/2014/main" id="{925D8778-0CFD-3B95-03DF-1E0CAD0F2AC3}"/>
              </a:ext>
            </a:extLst>
          </p:cNvPr>
          <p:cNvSpPr txBox="1">
            <a:spLocks/>
          </p:cNvSpPr>
          <p:nvPr/>
        </p:nvSpPr>
        <p:spPr bwMode="auto">
          <a:xfrm>
            <a:off x="-324544" y="4005064"/>
            <a:ext cx="9217024" cy="2988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+mn-lt"/>
              </a:defRPr>
            </a:lvl9pPr>
          </a:lstStyle>
          <a:p>
            <a:pPr marL="457200" lvl="1" indent="0">
              <a:lnSpc>
                <a:spcPct val="90000"/>
              </a:lnSpc>
              <a:buClr>
                <a:schemeClr val="tx1"/>
              </a:buClr>
              <a:buFont typeface="Wingdings 2" panose="05020102010507070707" pitchFamily="18" charset="2"/>
              <a:buNone/>
            </a:pPr>
            <a:r>
              <a:rPr lang="cs-CZ" altLang="cs-CZ" sz="3600" b="1" kern="0" dirty="0">
                <a:sym typeface="Wingdings" panose="05000000000000000000" pitchFamily="2" charset="2"/>
              </a:rPr>
              <a:t>  </a:t>
            </a:r>
            <a:r>
              <a:rPr lang="cs-CZ" altLang="cs-CZ" sz="3600" b="1" u="sng" kern="0" dirty="0">
                <a:sym typeface="Wingdings" panose="05000000000000000000" pitchFamily="2" charset="2"/>
              </a:rPr>
              <a:t>SPB A VARIANTY ŘEŠENÍ 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000" b="1" kern="0" dirty="0">
                <a:sym typeface="Wingdings" panose="05000000000000000000" pitchFamily="2" charset="2"/>
              </a:rPr>
              <a:t>h=9		SPB V</a:t>
            </a:r>
          </a:p>
          <a:p>
            <a:pPr marL="914400" lvl="2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2000" b="1" kern="0" dirty="0">
                <a:sym typeface="Wingdings" panose="05000000000000000000" pitchFamily="2" charset="2"/>
              </a:rPr>
              <a:t>		SPB IV S VÝPOČTEM</a:t>
            </a:r>
          </a:p>
          <a:p>
            <a:pPr marL="914400" lvl="2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2000" b="1" kern="0" dirty="0">
                <a:sym typeface="Wingdings" panose="05000000000000000000" pitchFamily="2" charset="2"/>
              </a:rPr>
              <a:t>		NEBO PŘÍLOHA K				NYNÍ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000" b="1" kern="0" dirty="0">
                <a:solidFill>
                  <a:srgbClr val="0070C0"/>
                </a:solidFill>
                <a:sym typeface="Wingdings" panose="05000000000000000000" pitchFamily="2" charset="2"/>
              </a:rPr>
              <a:t>h=12		NUTNO VÝPOČET</a:t>
            </a:r>
          </a:p>
          <a:p>
            <a:pPr marL="914400" lvl="2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altLang="cs-CZ" sz="2000" b="1" kern="0" dirty="0">
                <a:solidFill>
                  <a:srgbClr val="0070C0"/>
                </a:solidFill>
                <a:sym typeface="Wingdings" panose="05000000000000000000" pitchFamily="2" charset="2"/>
              </a:rPr>
              <a:t>		NEBO PŘÍLOHA K			PROVEDENO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cs-CZ" altLang="cs-CZ" sz="2000" b="1" kern="0" dirty="0">
                <a:solidFill>
                  <a:srgbClr val="FF0000"/>
                </a:solidFill>
                <a:sym typeface="Wingdings" panose="05000000000000000000" pitchFamily="2" charset="2"/>
              </a:rPr>
              <a:t>H&gt;12		NUTNO PŘÍLOHA K			PROVEDENO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sz="4000" b="1" kern="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31115478"/>
      </p:ext>
    </p:extLst>
  </p:cSld>
  <p:clrMapOvr>
    <a:masterClrMapping/>
  </p:clrMapOvr>
  <p:transition>
    <p:pull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8</a:t>
            </a:fld>
            <a:endParaRPr lang="cs-CZ" altLang="cs-CZ" dirty="0"/>
          </a:p>
        </p:txBody>
      </p:sp>
      <p:sp>
        <p:nvSpPr>
          <p:cNvPr id="145410" name="Podnadpis 2">
            <a:extLst>
              <a:ext uri="{FF2B5EF4-FFF2-40B4-BE49-F238E27FC236}">
                <a16:creationId xmlns:a16="http://schemas.microsoft.com/office/drawing/2014/main" id="{65A3003A-81AF-4953-BF7D-2D7CF09D92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5497" y="1232756"/>
            <a:ext cx="8952928" cy="5148572"/>
          </a:xfrm>
        </p:spPr>
        <p:txBody>
          <a:bodyPr/>
          <a:lstStyle/>
          <a:p>
            <a:pPr lvl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b="1" dirty="0">
                <a:sym typeface="Wingdings" panose="05000000000000000000" pitchFamily="2" charset="2"/>
              </a:rPr>
              <a:t>POŽÁRNÍ ODOLNOST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b="1" dirty="0">
                <a:sym typeface="Wingdings" panose="05000000000000000000" pitchFamily="2" charset="2"/>
              </a:rPr>
              <a:t>TYP (CHARAKTER) KONSTRUKCE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3200" b="1" dirty="0">
                <a:sym typeface="Wingdings" panose="05000000000000000000" pitchFamily="2" charset="2"/>
              </a:rPr>
              <a:t>CLT // RÁMOVÉ KONSTRUKCE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sz="4000" b="1" dirty="0">
              <a:sym typeface="Wingdings" panose="05000000000000000000" pitchFamily="2" charset="2"/>
            </a:endParaRPr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539552" y="332656"/>
            <a:ext cx="82089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3200" b="1" u="sng" dirty="0">
                <a:solidFill>
                  <a:srgbClr val="0070C0"/>
                </a:solidFill>
              </a:rPr>
              <a:t>ČSN 73 0802 / K </a:t>
            </a:r>
            <a:r>
              <a:rPr lang="cs-CZ" altLang="cs-CZ" sz="3200" b="1" u="sng" dirty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cs-CZ" altLang="cs-CZ" sz="3200" b="1" u="sng" dirty="0">
                <a:solidFill>
                  <a:srgbClr val="0070C0"/>
                </a:solidFill>
              </a:rPr>
              <a:t>ZÁSADNÍ ROZDÍL</a:t>
            </a:r>
            <a:endParaRPr lang="cs-CZ" altLang="cs-CZ" sz="3200" b="1" u="sng" dirty="0">
              <a:solidFill>
                <a:srgbClr val="FF330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76B5C56-9BB0-D48B-B053-9B2CFADD3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29" y="3129941"/>
            <a:ext cx="8688547" cy="152280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61BCB84-6902-3C48-FD3D-04BCA801D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726" y="4745239"/>
            <a:ext cx="8688547" cy="102894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32C9681-986B-E04D-E1B6-FF7EED3523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829" y="5907935"/>
            <a:ext cx="8700444" cy="7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54442"/>
      </p:ext>
    </p:extLst>
  </p:cSld>
  <p:clrMapOvr>
    <a:masterClrMapping/>
  </p:clrMapOvr>
  <p:transition>
    <p:pull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4">
            <a:extLst>
              <a:ext uri="{FF2B5EF4-FFF2-40B4-BE49-F238E27FC236}">
                <a16:creationId xmlns:a16="http://schemas.microsoft.com/office/drawing/2014/main" id="{C07A9C6E-3AC8-4D17-83A9-5D06D8DC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ED29-FDD4-4FD8-B7B4-50D956199310}" type="slidenum">
              <a:rPr lang="cs-CZ" altLang="cs-CZ"/>
              <a:pPr/>
              <a:t>9</a:t>
            </a:fld>
            <a:endParaRPr lang="cs-CZ" altLang="cs-CZ" dirty="0"/>
          </a:p>
        </p:txBody>
      </p:sp>
      <p:sp>
        <p:nvSpPr>
          <p:cNvPr id="145411" name="Podnadpis 2">
            <a:extLst>
              <a:ext uri="{FF2B5EF4-FFF2-40B4-BE49-F238E27FC236}">
                <a16:creationId xmlns:a16="http://schemas.microsoft.com/office/drawing/2014/main" id="{CA53F3CF-5C37-4BBC-A8AC-9F920B8CCA11}"/>
              </a:ext>
            </a:extLst>
          </p:cNvPr>
          <p:cNvSpPr>
            <a:spLocks/>
          </p:cNvSpPr>
          <p:nvPr/>
        </p:nvSpPr>
        <p:spPr bwMode="auto">
          <a:xfrm>
            <a:off x="539552" y="332656"/>
            <a:ext cx="82089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2400" b="1" dirty="0">
                <a:solidFill>
                  <a:srgbClr val="0070C0"/>
                </a:solidFill>
              </a:rPr>
              <a:t>REI 60 K2(60)			REI 60 K2(60)</a:t>
            </a:r>
          </a:p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sz="2400" b="1" dirty="0">
                <a:solidFill>
                  <a:srgbClr val="0070C0"/>
                </a:solidFill>
              </a:rPr>
              <a:t>BEZ OCHRANY R15		BEZ OCHRANY R30</a:t>
            </a:r>
          </a:p>
          <a:p>
            <a:pPr eaLnBrk="1" hangingPunct="1"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</a:pPr>
            <a:r>
              <a:rPr lang="cs-CZ" altLang="cs-CZ" dirty="0">
                <a:solidFill>
                  <a:srgbClr val="FF0000"/>
                </a:solidFill>
              </a:rPr>
              <a:t>bez ochrany z jedné strany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F9C105A-EFAD-1DC7-94AF-909A56F72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632" y="2084338"/>
            <a:ext cx="3762266" cy="393305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D1D6746-C800-9EDE-F52C-B48ADFD17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102" y="2060848"/>
            <a:ext cx="4014832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76630"/>
      </p:ext>
    </p:extLst>
  </p:cSld>
  <p:clrMapOvr>
    <a:masterClrMapping/>
  </p:clrMapOvr>
  <p:transition>
    <p:pull dir="d"/>
  </p:transition>
</p:sld>
</file>

<file path=ppt/theme/theme1.xml><?xml version="1.0" encoding="utf-8"?>
<a:theme xmlns:a="http://schemas.openxmlformats.org/drawingml/2006/main" name="Cesta">
  <a:themeElements>
    <a:clrScheme name="Cesta 1">
      <a:dk1>
        <a:srgbClr val="000000"/>
      </a:dk1>
      <a:lt1>
        <a:srgbClr val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FFFFFF"/>
      </a:accent3>
      <a:accent4>
        <a:srgbClr val="000000"/>
      </a:accent4>
      <a:accent5>
        <a:srgbClr val="F6CEAD"/>
      </a:accent5>
      <a:accent6>
        <a:srgbClr val="955A46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esta 1">
        <a:dk1>
          <a:srgbClr val="000000"/>
        </a:dk1>
        <a:lt1>
          <a:srgbClr val="FFFFFF"/>
        </a:lt1>
        <a:dk2>
          <a:srgbClr val="4E3B30"/>
        </a:dk2>
        <a:lt2>
          <a:srgbClr val="FBEEC9"/>
        </a:lt2>
        <a:accent1>
          <a:srgbClr val="F0A22E"/>
        </a:accent1>
        <a:accent2>
          <a:srgbClr val="A5644E"/>
        </a:accent2>
        <a:accent3>
          <a:srgbClr val="FFFFFF"/>
        </a:accent3>
        <a:accent4>
          <a:srgbClr val="000000"/>
        </a:accent4>
        <a:accent5>
          <a:srgbClr val="F6CEAD"/>
        </a:accent5>
        <a:accent6>
          <a:srgbClr val="955A46"/>
        </a:accent6>
        <a:hlink>
          <a:srgbClr val="AD1F1F"/>
        </a:hlink>
        <a:folHlink>
          <a:srgbClr val="FFC42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13063</TotalTime>
  <Words>2425</Words>
  <Application>Microsoft Office PowerPoint</Application>
  <PresentationFormat>Předvádění na obrazovce (4:3)</PresentationFormat>
  <Paragraphs>554</Paragraphs>
  <Slides>47</Slides>
  <Notes>46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5" baseType="lpstr">
      <vt:lpstr>Arial</vt:lpstr>
      <vt:lpstr>Calibri</vt:lpstr>
      <vt:lpstr>Courier New</vt:lpstr>
      <vt:lpstr>Franklin Gothic Book</vt:lpstr>
      <vt:lpstr>Franklin Gothic Medium</vt:lpstr>
      <vt:lpstr>Wingdings</vt:lpstr>
      <vt:lpstr>Wingdings 2</vt:lpstr>
      <vt:lpstr>Cesta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Název společnosti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Nadpis</dc:title>
  <dc:creator>Vaše jméno</dc:creator>
  <cp:lastModifiedBy>Petr Boháč</cp:lastModifiedBy>
  <cp:revision>325</cp:revision>
  <cp:lastPrinted>2026-01-26T11:17:37Z</cp:lastPrinted>
  <dcterms:created xsi:type="dcterms:W3CDTF">2012-04-16T15:34:46Z</dcterms:created>
  <dcterms:modified xsi:type="dcterms:W3CDTF">2026-03-23T17:53:55Z</dcterms:modified>
</cp:coreProperties>
</file>